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1"/>
  </p:notesMasterIdLst>
  <p:sldIdLst>
    <p:sldId id="267" r:id="rId5"/>
    <p:sldId id="297" r:id="rId6"/>
    <p:sldId id="303" r:id="rId7"/>
    <p:sldId id="298" r:id="rId8"/>
    <p:sldId id="306" r:id="rId9"/>
    <p:sldId id="266" r:id="rId10"/>
    <p:sldId id="343" r:id="rId11"/>
    <p:sldId id="307" r:id="rId12"/>
    <p:sldId id="299" r:id="rId13"/>
    <p:sldId id="305" r:id="rId14"/>
    <p:sldId id="302" r:id="rId15"/>
    <p:sldId id="286" r:id="rId16"/>
    <p:sldId id="341" r:id="rId17"/>
    <p:sldId id="301" r:id="rId18"/>
    <p:sldId id="342" r:id="rId19"/>
    <p:sldId id="300" r:id="rId20"/>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ECA"/>
    <a:srgbClr val="FF8F29"/>
    <a:srgbClr val="011E5E"/>
    <a:srgbClr val="C5E8FF"/>
    <a:srgbClr val="FF3347"/>
    <a:srgbClr val="011747"/>
    <a:srgbClr val="0116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6EB7D-B2AB-4CBD-9E14-0E3E678F0415}" v="3" dt="2020-11-05T15:20:40.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7" autoAdjust="0"/>
    <p:restoredTop sz="85084" autoAdjust="0"/>
  </p:normalViewPr>
  <p:slideViewPr>
    <p:cSldViewPr snapToGrid="0" showGuides="1">
      <p:cViewPr varScale="1">
        <p:scale>
          <a:sx n="87" d="100"/>
          <a:sy n="87" d="100"/>
        </p:scale>
        <p:origin x="39" y="651"/>
      </p:cViewPr>
      <p:guideLst>
        <p:guide orient="horz" pos="2160"/>
        <p:guide pos="3840"/>
        <p:guide orient="horz" pos="1620"/>
        <p:guide pos="2880"/>
      </p:guideLst>
    </p:cSldViewPr>
  </p:slideViewPr>
  <p:notesTextViewPr>
    <p:cViewPr>
      <p:scale>
        <a:sx n="1" d="1"/>
        <a:sy n="1" d="1"/>
      </p:scale>
      <p:origin x="0" y="0"/>
    </p:cViewPr>
  </p:notesTextViewPr>
  <p:notesViewPr>
    <p:cSldViewPr snapToGrid="0" showGuides="1">
      <p:cViewPr varScale="1">
        <p:scale>
          <a:sx n="92" d="100"/>
          <a:sy n="92" d="100"/>
        </p:scale>
        <p:origin x="404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6F438-139B-484B-BCCA-D0322030A53A}" type="datetimeFigureOut">
              <a:rPr lang="en-US" smtClean="0"/>
              <a:t>11/5/2020</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5634C-E7BB-4427-8812-EBC8E280EE31}" type="slidenum">
              <a:rPr lang="en-US" smtClean="0"/>
              <a:t>‹nr.›</a:t>
            </a:fld>
            <a:endParaRPr lang="en-US"/>
          </a:p>
        </p:txBody>
      </p:sp>
    </p:spTree>
    <p:extLst>
      <p:ext uri="{BB962C8B-B14F-4D97-AF65-F5344CB8AC3E}">
        <p14:creationId xmlns:p14="http://schemas.microsoft.com/office/powerpoint/2010/main" val="356002969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2CE43D9-3EC6-49CA-B6AF-A777BD2C1770}" type="slidenum">
              <a:rPr lang="nl-NL" smtClean="0"/>
              <a:t>6</a:t>
            </a:fld>
            <a:endParaRPr lang="nl-NL"/>
          </a:p>
        </p:txBody>
      </p:sp>
    </p:spTree>
    <p:extLst>
      <p:ext uri="{BB962C8B-B14F-4D97-AF65-F5344CB8AC3E}">
        <p14:creationId xmlns:p14="http://schemas.microsoft.com/office/powerpoint/2010/main" val="419337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600700" cy="3600450"/>
          </a:xfrm>
        </p:spPr>
        <p:txBody>
          <a:bodyPr/>
          <a:lstStyle/>
          <a:p>
            <a:r>
              <a:rPr lang="nl-NL" dirty="0"/>
              <a:t>1 van de 1</a:t>
            </a:r>
            <a:r>
              <a:rPr lang="nl-NL" baseline="30000" dirty="0"/>
              <a:t>ste</a:t>
            </a:r>
            <a:r>
              <a:rPr lang="nl-NL" dirty="0"/>
              <a:t> veranderingen waar JENS in 2019 a mee aan de slag is gegaan is de situatie begeleiding groep.  </a:t>
            </a:r>
          </a:p>
          <a:p>
            <a:r>
              <a:rPr lang="nl-NL" dirty="0"/>
              <a:t>Wat zagen we: kinderen werden na  school naar allerhande zorg groepen buiten hun buurt of gemeente gebracht. Veelal met busjes, bijna nooit door ouders zelf. </a:t>
            </a:r>
          </a:p>
          <a:p>
            <a:endParaRPr lang="nl-NL" dirty="0"/>
          </a:p>
          <a:p>
            <a:r>
              <a:rPr lang="nl-NL" dirty="0"/>
              <a:t>Stap 1: nieuwe infrastructuur realiseren in de gebieden van Heerlen: nieuwe groepen gevormd op grond van  buurt/ gebied waar kinderen woonachtig zijn. </a:t>
            </a:r>
          </a:p>
          <a:p>
            <a:endParaRPr lang="nl-NL" dirty="0"/>
          </a:p>
          <a:p>
            <a:r>
              <a:rPr lang="nl-NL" dirty="0"/>
              <a:t>Stap 2: nieuwe instroom sturen richting nieuwe gebiedsinrichting </a:t>
            </a:r>
          </a:p>
          <a:p>
            <a:endParaRPr lang="nl-NL" dirty="0"/>
          </a:p>
          <a:p>
            <a:r>
              <a:rPr lang="nl-NL" dirty="0"/>
              <a:t>Stap 3: door positionering van groepen in locaties van vrij toegankelijk voorliggende voorzieningen nog meer normaliseren. Op natuurlijke wijze draaien kinderen uit de buurt mee met ‘reguliere groepen’ beeld van ouders wordt bijgesteld, </a:t>
            </a:r>
            <a:r>
              <a:rPr lang="nl-NL" dirty="0" err="1"/>
              <a:t>enthousisme</a:t>
            </a:r>
            <a:r>
              <a:rPr lang="nl-NL" dirty="0"/>
              <a:t> </a:t>
            </a:r>
            <a:r>
              <a:rPr lang="nl-NL" dirty="0" err="1"/>
              <a:t>etc</a:t>
            </a:r>
            <a:r>
              <a:rPr lang="nl-NL" dirty="0"/>
              <a:t> </a:t>
            </a:r>
            <a:r>
              <a:rPr lang="nl-NL" dirty="0" err="1"/>
              <a:t>etc</a:t>
            </a:r>
            <a:endParaRPr lang="nl-NL" dirty="0"/>
          </a:p>
          <a:p>
            <a:r>
              <a:rPr lang="nl-NL" dirty="0"/>
              <a:t>Voorbeeld Moeder van Autistisch kindje : meedoen in jongerenwerk. Vangnet georganiseerd om kin goed te laten landen in de groep. Na een aantal weken </a:t>
            </a:r>
            <a:r>
              <a:rPr lang="nl-NL" dirty="0" err="1"/>
              <a:t>geevalueerd</a:t>
            </a:r>
            <a:r>
              <a:rPr lang="nl-NL" dirty="0"/>
              <a:t>. Duurzame inzet. </a:t>
            </a:r>
          </a:p>
          <a:p>
            <a:endParaRPr lang="nl-NL" dirty="0"/>
          </a:p>
        </p:txBody>
      </p:sp>
      <p:sp>
        <p:nvSpPr>
          <p:cNvPr id="4" name="Tijdelijke aanduiding voor dianummer 3"/>
          <p:cNvSpPr>
            <a:spLocks noGrp="1"/>
          </p:cNvSpPr>
          <p:nvPr>
            <p:ph type="sldNum" sz="quarter" idx="5"/>
          </p:nvPr>
        </p:nvSpPr>
        <p:spPr/>
        <p:txBody>
          <a:bodyPr/>
          <a:lstStyle/>
          <a:p>
            <a:fld id="{F2CE43D9-3EC6-49CA-B6AF-A777BD2C1770}" type="slidenum">
              <a:rPr lang="nl-NL" smtClean="0"/>
              <a:t>12</a:t>
            </a:fld>
            <a:endParaRPr lang="nl-NL"/>
          </a:p>
        </p:txBody>
      </p:sp>
    </p:spTree>
    <p:extLst>
      <p:ext uri="{BB962C8B-B14F-4D97-AF65-F5344CB8AC3E}">
        <p14:creationId xmlns:p14="http://schemas.microsoft.com/office/powerpoint/2010/main" val="178243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ROOTZ </a:t>
            </a:r>
            <a:r>
              <a:rPr lang="nl-NL" dirty="0" err="1"/>
              <a:t>groepn</a:t>
            </a:r>
            <a:r>
              <a:rPr lang="nl-NL" dirty="0"/>
              <a:t> en jongerenwerk draaien samen.</a:t>
            </a:r>
          </a:p>
          <a:p>
            <a:endParaRPr lang="nl-NL" dirty="0"/>
          </a:p>
          <a:p>
            <a:r>
              <a:rPr lang="nl-NL" dirty="0"/>
              <a:t>Heerlerbaan moet nog gebouwd worden. </a:t>
            </a:r>
          </a:p>
          <a:p>
            <a:r>
              <a:rPr lang="nl-NL" dirty="0"/>
              <a:t>28 februari 1</a:t>
            </a:r>
            <a:r>
              <a:rPr lang="nl-NL" baseline="30000" dirty="0"/>
              <a:t>ste</a:t>
            </a:r>
            <a:r>
              <a:rPr lang="nl-NL" dirty="0"/>
              <a:t> groep om</a:t>
            </a:r>
          </a:p>
          <a:p>
            <a:r>
              <a:rPr lang="nl-NL" dirty="0"/>
              <a:t>2</a:t>
            </a:r>
            <a:r>
              <a:rPr lang="nl-NL" baseline="30000" dirty="0"/>
              <a:t>de</a:t>
            </a:r>
            <a:r>
              <a:rPr lang="nl-NL" dirty="0"/>
              <a:t> groep start in maart/ april  </a:t>
            </a:r>
          </a:p>
          <a:p>
            <a:r>
              <a:rPr lang="nl-NL" dirty="0"/>
              <a:t>Probleem ligt in ruimte</a:t>
            </a:r>
          </a:p>
          <a:p>
            <a:r>
              <a:rPr lang="nl-NL" dirty="0"/>
              <a:t>Belangrijk signaal: allemaal 14+ </a:t>
            </a:r>
          </a:p>
          <a:p>
            <a:endParaRPr lang="nl-NL" dirty="0"/>
          </a:p>
          <a:p>
            <a:r>
              <a:rPr lang="nl-NL" dirty="0"/>
              <a:t>Moeder autist: </a:t>
            </a:r>
          </a:p>
          <a:p>
            <a:r>
              <a:rPr lang="nl-NL" dirty="0"/>
              <a:t>Ouders raken bekend met aanbod voorliggend en laten kinderen deelnemen aan het aanbod. Mag dat? Zeker!</a:t>
            </a:r>
            <a:br>
              <a:rPr lang="nl-NL" dirty="0"/>
            </a:br>
            <a:r>
              <a:rPr lang="nl-NL" dirty="0"/>
              <a:t>Hoe laten we dit werken?</a:t>
            </a:r>
            <a:br>
              <a:rPr lang="nl-NL" dirty="0"/>
            </a:br>
            <a:r>
              <a:rPr lang="nl-NL" dirty="0"/>
              <a:t>Er wordt een maatje aan gekoppeld om het in goede banen te leiden. Na een paar weken evalueren en eventueel bijstellen.</a:t>
            </a:r>
          </a:p>
          <a:p>
            <a:endParaRPr lang="nl-NL" dirty="0"/>
          </a:p>
          <a:p>
            <a:r>
              <a:rPr lang="nl-NL" dirty="0"/>
              <a:t>Randvoorwaarden: simpele interventies en kijken wat is er nodig </a:t>
            </a:r>
            <a:r>
              <a:rPr lang="nl-NL" dirty="0" err="1"/>
              <a:t>omm</a:t>
            </a:r>
            <a:r>
              <a:rPr lang="nl-NL" dirty="0"/>
              <a:t> mee te kunnen draaien </a:t>
            </a:r>
          </a:p>
          <a:p>
            <a:endParaRPr lang="nl-NL" dirty="0"/>
          </a:p>
          <a:p>
            <a:endParaRPr lang="nl-NL" dirty="0"/>
          </a:p>
          <a:p>
            <a:r>
              <a:rPr lang="nl-NL" dirty="0"/>
              <a:t>Sport: Win </a:t>
            </a:r>
            <a:r>
              <a:rPr lang="nl-NL" dirty="0" err="1"/>
              <a:t>Win</a:t>
            </a:r>
            <a:r>
              <a:rPr lang="nl-NL" dirty="0"/>
              <a:t> voor ouders- kinderen – verenigingen</a:t>
            </a:r>
          </a:p>
          <a:p>
            <a:r>
              <a:rPr lang="nl-NL" dirty="0"/>
              <a:t>Kennis maken met ouders. Interessant voor verenigingen </a:t>
            </a:r>
          </a:p>
          <a:p>
            <a:r>
              <a:rPr lang="nl-NL" dirty="0"/>
              <a:t>4 verenigingen   </a:t>
            </a:r>
          </a:p>
          <a:p>
            <a:r>
              <a:rPr lang="nl-NL" dirty="0" err="1"/>
              <a:t>Nec</a:t>
            </a:r>
            <a:r>
              <a:rPr lang="nl-NL" dirty="0"/>
              <a:t> 92, basketbal, honkbal, voetbal, jeu de </a:t>
            </a:r>
            <a:r>
              <a:rPr lang="nl-NL" dirty="0" err="1"/>
              <a:t>boule</a:t>
            </a:r>
            <a:endParaRPr lang="nl-NL" dirty="0"/>
          </a:p>
          <a:p>
            <a:endParaRPr lang="nl-NL" dirty="0"/>
          </a:p>
          <a:p>
            <a:r>
              <a:rPr lang="nl-NL" dirty="0"/>
              <a:t>1</a:t>
            </a:r>
            <a:r>
              <a:rPr lang="nl-NL" baseline="30000" dirty="0"/>
              <a:t>ste</a:t>
            </a:r>
            <a:r>
              <a:rPr lang="nl-NL" dirty="0"/>
              <a:t> cyclus Heerlerheide</a:t>
            </a:r>
          </a:p>
          <a:p>
            <a:endParaRPr lang="nl-NL" dirty="0"/>
          </a:p>
          <a:p>
            <a:endParaRPr lang="nl-NL" dirty="0"/>
          </a:p>
          <a:p>
            <a:r>
              <a:rPr lang="nl-NL" dirty="0"/>
              <a:t>ver</a:t>
            </a:r>
          </a:p>
          <a:p>
            <a:r>
              <a:rPr lang="nl-NL" dirty="0"/>
              <a:t>2</a:t>
            </a:r>
            <a:r>
              <a:rPr lang="nl-NL" baseline="30000" dirty="0"/>
              <a:t>de</a:t>
            </a:r>
            <a:r>
              <a:rPr lang="nl-NL" dirty="0"/>
              <a:t> cyclus Heerlen Centrum: </a:t>
            </a:r>
          </a:p>
          <a:p>
            <a:r>
              <a:rPr lang="nl-NL" dirty="0"/>
              <a:t>6 verenigingen gevraagd </a:t>
            </a:r>
          </a:p>
        </p:txBody>
      </p:sp>
      <p:sp>
        <p:nvSpPr>
          <p:cNvPr id="4" name="Tijdelijke aanduiding voor dianummer 3"/>
          <p:cNvSpPr>
            <a:spLocks noGrp="1"/>
          </p:cNvSpPr>
          <p:nvPr>
            <p:ph type="sldNum" sz="quarter" idx="5"/>
          </p:nvPr>
        </p:nvSpPr>
        <p:spPr/>
        <p:txBody>
          <a:bodyPr/>
          <a:lstStyle/>
          <a:p>
            <a:fld id="{F2CE43D9-3EC6-49CA-B6AF-A777BD2C1770}" type="slidenum">
              <a:rPr lang="nl-NL" smtClean="0"/>
              <a:t>13</a:t>
            </a:fld>
            <a:endParaRPr lang="nl-NL"/>
          </a:p>
        </p:txBody>
      </p:sp>
    </p:spTree>
    <p:extLst>
      <p:ext uri="{BB962C8B-B14F-4D97-AF65-F5344CB8AC3E}">
        <p14:creationId xmlns:p14="http://schemas.microsoft.com/office/powerpoint/2010/main" val="403515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FF8F2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56115"/>
            <a:ext cx="7772400" cy="793281"/>
          </a:xfrm>
        </p:spPr>
        <p:txBody>
          <a:bodyPr anchor="b"/>
          <a:lstStyle>
            <a:lvl1pPr algn="ctr">
              <a:defRPr sz="4500" b="1" u="sng">
                <a:solidFill>
                  <a:srgbClr val="011E5E"/>
                </a:solidFill>
                <a:latin typeface="Gill Sans MT" panose="020B0502020104020203" pitchFamily="34" charset="0"/>
              </a:defRPr>
            </a:lvl1pPr>
          </a:lstStyle>
          <a:p>
            <a:r>
              <a:rPr lang="nl-NL" dirty="0"/>
              <a:t>TITEL</a:t>
            </a:r>
            <a:endParaRPr lang="en-US" dirty="0"/>
          </a:p>
        </p:txBody>
      </p:sp>
      <p:sp>
        <p:nvSpPr>
          <p:cNvPr id="7" name="Zeshoek 6">
            <a:extLst>
              <a:ext uri="{FF2B5EF4-FFF2-40B4-BE49-F238E27FC236}">
                <a16:creationId xmlns:a16="http://schemas.microsoft.com/office/drawing/2014/main" id="{608772BE-0DB9-4415-8D6E-BB668975B67B}"/>
              </a:ext>
            </a:extLst>
          </p:cNvPr>
          <p:cNvSpPr/>
          <p:nvPr userDrawn="1"/>
        </p:nvSpPr>
        <p:spPr>
          <a:xfrm rot="5400000">
            <a:off x="244188" y="2461608"/>
            <a:ext cx="243000" cy="210600"/>
          </a:xfrm>
          <a:prstGeom prst="hexagon">
            <a:avLst/>
          </a:prstGeom>
          <a:solidFill>
            <a:srgbClr val="C5E8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Zeshoek 7">
            <a:extLst>
              <a:ext uri="{FF2B5EF4-FFF2-40B4-BE49-F238E27FC236}">
                <a16:creationId xmlns:a16="http://schemas.microsoft.com/office/drawing/2014/main" id="{AA59065A-C1B0-4BB0-AE29-B8CE0DDAF3B9}"/>
              </a:ext>
            </a:extLst>
          </p:cNvPr>
          <p:cNvSpPr/>
          <p:nvPr userDrawn="1"/>
        </p:nvSpPr>
        <p:spPr>
          <a:xfrm rot="5400000">
            <a:off x="8656812" y="2461608"/>
            <a:ext cx="243000" cy="210600"/>
          </a:xfrm>
          <a:prstGeom prst="hexagon">
            <a:avLst/>
          </a:prstGeom>
          <a:solidFill>
            <a:srgbClr val="C5E8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242116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dia">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01EDDA0D-D159-418B-81A8-C5863669E9BC}"/>
              </a:ext>
            </a:extLst>
          </p:cNvPr>
          <p:cNvSpPr>
            <a:spLocks noGrp="1"/>
          </p:cNvSpPr>
          <p:nvPr>
            <p:ph type="pic" sz="quarter" idx="11"/>
          </p:nvPr>
        </p:nvSpPr>
        <p:spPr>
          <a:xfrm>
            <a:off x="0" y="0"/>
            <a:ext cx="9144000" cy="5143500"/>
          </a:xfrm>
          <a:blipFill>
            <a:blip r:embed="rId2"/>
            <a:stretch>
              <a:fillRect/>
            </a:stretch>
          </a:blipFill>
        </p:spPr>
        <p:txBody>
          <a:bodyPr/>
          <a:lstStyle>
            <a:lvl1pPr>
              <a:defRPr>
                <a:noFill/>
              </a:defRPr>
            </a:lvl1pPr>
          </a:lstStyle>
          <a:p>
            <a:r>
              <a:rPr lang="nl-NL"/>
              <a:t>Klik op het pictogram als u een afbeelding wilt toevoegen</a:t>
            </a:r>
            <a:endParaRPr lang="en-US"/>
          </a:p>
        </p:txBody>
      </p:sp>
      <p:sp>
        <p:nvSpPr>
          <p:cNvPr id="7" name="Tijdelijke aanduiding voor afbeelding 5">
            <a:extLst>
              <a:ext uri="{FF2B5EF4-FFF2-40B4-BE49-F238E27FC236}">
                <a16:creationId xmlns:a16="http://schemas.microsoft.com/office/drawing/2014/main" id="{823FFE2B-B794-4C01-AA3D-FA2AE671E195}"/>
              </a:ext>
            </a:extLst>
          </p:cNvPr>
          <p:cNvSpPr>
            <a:spLocks noGrp="1"/>
          </p:cNvSpPr>
          <p:nvPr>
            <p:ph type="pic" sz="quarter" idx="12"/>
          </p:nvPr>
        </p:nvSpPr>
        <p:spPr>
          <a:xfrm>
            <a:off x="6123" y="-2"/>
            <a:ext cx="9144000" cy="5143500"/>
          </a:xfrm>
          <a:solidFill>
            <a:srgbClr val="011645">
              <a:alpha val="59000"/>
            </a:srgbClr>
          </a:solidFill>
        </p:spPr>
        <p:txBody>
          <a:bodyPr/>
          <a:lstStyle>
            <a:lvl1pPr>
              <a:defRPr>
                <a:noFill/>
              </a:defRPr>
            </a:lvl1pPr>
          </a:lstStyle>
          <a:p>
            <a:r>
              <a:rPr lang="nl-NL"/>
              <a:t>Klik op het pictogram als u een afbeelding wilt toevoegen</a:t>
            </a:r>
            <a:endParaRPr lang="en-US"/>
          </a:p>
        </p:txBody>
      </p:sp>
      <p:sp>
        <p:nvSpPr>
          <p:cNvPr id="8" name="Tijdelijke aanduiding voor afbeelding 5">
            <a:extLst>
              <a:ext uri="{FF2B5EF4-FFF2-40B4-BE49-F238E27FC236}">
                <a16:creationId xmlns:a16="http://schemas.microsoft.com/office/drawing/2014/main" id="{9EC4F57C-72F2-46D7-B432-F83EA7A3D37B}"/>
              </a:ext>
            </a:extLst>
          </p:cNvPr>
          <p:cNvSpPr>
            <a:spLocks noGrp="1"/>
          </p:cNvSpPr>
          <p:nvPr>
            <p:ph type="pic" sz="quarter" idx="13"/>
          </p:nvPr>
        </p:nvSpPr>
        <p:spPr>
          <a:xfrm>
            <a:off x="17364" y="0"/>
            <a:ext cx="9144000" cy="5143500"/>
          </a:xfrm>
          <a:blipFill>
            <a:blip r:embed="rId3"/>
            <a:stretch>
              <a:fillRect/>
            </a:stretch>
          </a:blipFill>
        </p:spPr>
        <p:txBody>
          <a:bodyPr/>
          <a:lstStyle>
            <a:lvl1pPr>
              <a:defRPr>
                <a:noFill/>
              </a:defRPr>
            </a:lvl1pPr>
          </a:lstStyle>
          <a:p>
            <a:r>
              <a:rPr lang="nl-NL"/>
              <a:t>Klik op het pictogram als u een afbeelding wilt toevoegen</a:t>
            </a:r>
            <a:endParaRPr lang="en-US" dirty="0"/>
          </a:p>
        </p:txBody>
      </p:sp>
      <p:sp>
        <p:nvSpPr>
          <p:cNvPr id="4" name="Tijdelijke aanduiding voor tekst 3">
            <a:extLst>
              <a:ext uri="{FF2B5EF4-FFF2-40B4-BE49-F238E27FC236}">
                <a16:creationId xmlns:a16="http://schemas.microsoft.com/office/drawing/2014/main" id="{A90204F1-03C4-4319-A25A-FF27E9B6CF3A}"/>
              </a:ext>
            </a:extLst>
          </p:cNvPr>
          <p:cNvSpPr>
            <a:spLocks noGrp="1"/>
          </p:cNvSpPr>
          <p:nvPr>
            <p:ph type="body" sz="quarter" idx="10" hasCustomPrompt="1"/>
          </p:nvPr>
        </p:nvSpPr>
        <p:spPr>
          <a:xfrm>
            <a:off x="269764" y="1"/>
            <a:ext cx="616886" cy="1319645"/>
          </a:xfrm>
          <a:solidFill>
            <a:srgbClr val="FF8F29"/>
          </a:solidFill>
        </p:spPr>
        <p:txBody>
          <a:bodyPr vert="vert" wrap="none" lIns="54000" tIns="0" rIns="54000" bIns="27000" anchor="ctr" anchorCtr="0">
            <a:noAutofit/>
          </a:bodyPr>
          <a:lstStyle>
            <a:lvl1pPr marL="0" indent="0" algn="ctr">
              <a:lnSpc>
                <a:spcPct val="100000"/>
              </a:lnSpc>
              <a:spcBef>
                <a:spcPts val="0"/>
              </a:spcBef>
              <a:buNone/>
              <a:defRPr sz="1700" b="1">
                <a:solidFill>
                  <a:schemeClr val="bg1"/>
                </a:solidFill>
                <a:latin typeface="+mj-lt"/>
                <a:cs typeface="Arial" panose="020B0604020202020204" pitchFamily="34" charset="0"/>
              </a:defRPr>
            </a:lvl1pPr>
          </a:lstStyle>
          <a:p>
            <a:pPr lvl="0"/>
            <a:r>
              <a:rPr lang="en-US" dirty="0"/>
              <a:t>TEKST</a:t>
            </a:r>
          </a:p>
        </p:txBody>
      </p:sp>
    </p:spTree>
    <p:extLst>
      <p:ext uri="{BB962C8B-B14F-4D97-AF65-F5344CB8AC3E}">
        <p14:creationId xmlns:p14="http://schemas.microsoft.com/office/powerpoint/2010/main" val="313894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blauw">
    <p:bg>
      <p:bgPr>
        <a:solidFill>
          <a:srgbClr val="011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328" y="831273"/>
            <a:ext cx="2524991" cy="3801449"/>
          </a:xfrm>
        </p:spPr>
        <p:txBody>
          <a:bodyPr lIns="0" anchor="t" anchorCtr="0">
            <a:normAutofit/>
          </a:bodyPr>
          <a:lstStyle>
            <a:lvl1pPr algn="l">
              <a:defRPr sz="3600" b="1" u="sng">
                <a:solidFill>
                  <a:srgbClr val="FF3347"/>
                </a:solidFill>
                <a:latin typeface="+mj-lt"/>
              </a:defRPr>
            </a:lvl1pPr>
          </a:lstStyle>
          <a:p>
            <a:r>
              <a:rPr lang="nl-NL" dirty="0"/>
              <a:t>KOP</a:t>
            </a:r>
            <a:endParaRPr lang="en-US" dirty="0"/>
          </a:p>
        </p:txBody>
      </p:sp>
      <p:sp>
        <p:nvSpPr>
          <p:cNvPr id="3" name="Content Placeholder 2"/>
          <p:cNvSpPr>
            <a:spLocks noGrp="1"/>
          </p:cNvSpPr>
          <p:nvPr>
            <p:ph idx="1"/>
          </p:nvPr>
        </p:nvSpPr>
        <p:spPr>
          <a:xfrm>
            <a:off x="3709555" y="1584613"/>
            <a:ext cx="4805795" cy="3048109"/>
          </a:xfrm>
        </p:spPr>
        <p:txBody>
          <a:bodyPr lIns="0">
            <a:normAutofit/>
          </a:bodyPr>
          <a:lstStyle>
            <a:lvl1pPr marL="404813" indent="-404813">
              <a:buClr>
                <a:srgbClr val="C5E8FF"/>
              </a:buClr>
              <a:buSzPct val="130000"/>
              <a:buFont typeface="Wingdings 2" panose="05020102010507070707" pitchFamily="18" charset="2"/>
              <a:buChar char="Ã"/>
              <a:defRPr sz="1800">
                <a:solidFill>
                  <a:schemeClr val="bg1"/>
                </a:solidFill>
              </a:defRPr>
            </a:lvl1pPr>
            <a:lvl2pPr>
              <a:defRPr sz="15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nl-NL"/>
              <a:t>Klik om de modelstijlen te bewerken</a:t>
            </a:r>
          </a:p>
        </p:txBody>
      </p:sp>
    </p:spTree>
    <p:extLst>
      <p:ext uri="{BB962C8B-B14F-4D97-AF65-F5344CB8AC3E}">
        <p14:creationId xmlns:p14="http://schemas.microsoft.com/office/powerpoint/2010/main" val="13562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rood">
    <p:bg>
      <p:bgPr>
        <a:solidFill>
          <a:srgbClr val="FF33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328" y="831273"/>
            <a:ext cx="2524991" cy="3460173"/>
          </a:xfrm>
        </p:spPr>
        <p:txBody>
          <a:bodyPr lIns="0" anchor="t" anchorCtr="0">
            <a:normAutofit/>
          </a:bodyPr>
          <a:lstStyle>
            <a:lvl1pPr algn="l">
              <a:defRPr sz="3600" b="1" u="sng">
                <a:solidFill>
                  <a:srgbClr val="F7BECA"/>
                </a:solidFill>
                <a:latin typeface="+mj-lt"/>
              </a:defRPr>
            </a:lvl1pPr>
          </a:lstStyle>
          <a:p>
            <a:r>
              <a:rPr lang="nl-NL" dirty="0"/>
              <a:t>KOP</a:t>
            </a:r>
            <a:endParaRPr lang="en-US" dirty="0"/>
          </a:p>
        </p:txBody>
      </p:sp>
      <p:sp>
        <p:nvSpPr>
          <p:cNvPr id="3" name="Content Placeholder 2"/>
          <p:cNvSpPr>
            <a:spLocks noGrp="1"/>
          </p:cNvSpPr>
          <p:nvPr>
            <p:ph idx="1"/>
          </p:nvPr>
        </p:nvSpPr>
        <p:spPr>
          <a:xfrm>
            <a:off x="3709555" y="1584613"/>
            <a:ext cx="4805795" cy="3048109"/>
          </a:xfrm>
        </p:spPr>
        <p:txBody>
          <a:bodyPr lIns="0">
            <a:normAutofit/>
          </a:bodyPr>
          <a:lstStyle>
            <a:lvl1pPr marL="0" indent="0">
              <a:buClr>
                <a:srgbClr val="C5E8FF"/>
              </a:buClr>
              <a:buSzPct val="130000"/>
              <a:buFont typeface="Wingdings 2" panose="05020102010507070707" pitchFamily="18" charset="2"/>
              <a:buNone/>
              <a:defRPr sz="1800">
                <a:solidFill>
                  <a:srgbClr val="011E5E"/>
                </a:solidFill>
              </a:defRPr>
            </a:lvl1pPr>
            <a:lvl2pPr>
              <a:defRPr sz="15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nl-NL"/>
              <a:t>Klik om de modelstijlen te bewerken</a:t>
            </a:r>
          </a:p>
        </p:txBody>
      </p:sp>
      <p:sp>
        <p:nvSpPr>
          <p:cNvPr id="4" name="Zeshoek 3">
            <a:extLst>
              <a:ext uri="{FF2B5EF4-FFF2-40B4-BE49-F238E27FC236}">
                <a16:creationId xmlns:a16="http://schemas.microsoft.com/office/drawing/2014/main" id="{0DEE567E-66F3-43CC-9BEE-8279D9613FFC}"/>
              </a:ext>
            </a:extLst>
          </p:cNvPr>
          <p:cNvSpPr/>
          <p:nvPr userDrawn="1"/>
        </p:nvSpPr>
        <p:spPr>
          <a:xfrm rot="5400000">
            <a:off x="507151" y="4405922"/>
            <a:ext cx="243000" cy="210600"/>
          </a:xfrm>
          <a:prstGeom prst="hexagon">
            <a:avLst/>
          </a:prstGeom>
          <a:solidFill>
            <a:srgbClr val="C5E8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38770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lichtblauw">
    <p:bg>
      <p:bgPr>
        <a:solidFill>
          <a:srgbClr val="C5E8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171" y="706582"/>
            <a:ext cx="7247658" cy="3719945"/>
          </a:xfrm>
        </p:spPr>
        <p:txBody>
          <a:bodyPr lIns="0" anchor="ctr" anchorCtr="0">
            <a:normAutofit/>
          </a:bodyPr>
          <a:lstStyle>
            <a:lvl1pPr marL="0" indent="0" algn="ctr">
              <a:buClr>
                <a:srgbClr val="C5E8FF"/>
              </a:buClr>
              <a:buSzPct val="130000"/>
              <a:buFont typeface="Wingdings 2" panose="05020102010507070707" pitchFamily="18" charset="2"/>
              <a:buNone/>
              <a:defRPr sz="2400">
                <a:solidFill>
                  <a:srgbClr val="FF3347"/>
                </a:solidFill>
              </a:defRPr>
            </a:lvl1pPr>
            <a:lvl2pPr>
              <a:defRPr sz="15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nl-NL"/>
              <a:t>Klik om de modelstijlen te bewerken</a:t>
            </a:r>
          </a:p>
        </p:txBody>
      </p:sp>
      <p:sp>
        <p:nvSpPr>
          <p:cNvPr id="4" name="Zeshoek 3">
            <a:extLst>
              <a:ext uri="{FF2B5EF4-FFF2-40B4-BE49-F238E27FC236}">
                <a16:creationId xmlns:a16="http://schemas.microsoft.com/office/drawing/2014/main" id="{0DEE567E-66F3-43CC-9BEE-8279D9613FFC}"/>
              </a:ext>
            </a:extLst>
          </p:cNvPr>
          <p:cNvSpPr/>
          <p:nvPr userDrawn="1"/>
        </p:nvSpPr>
        <p:spPr>
          <a:xfrm rot="5400000">
            <a:off x="507151" y="4405922"/>
            <a:ext cx="243000" cy="210600"/>
          </a:xfrm>
          <a:prstGeom prst="hexagon">
            <a:avLst/>
          </a:prstGeom>
          <a:solidFill>
            <a:srgbClr val="C5E8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Zeshoek 4">
            <a:extLst>
              <a:ext uri="{FF2B5EF4-FFF2-40B4-BE49-F238E27FC236}">
                <a16:creationId xmlns:a16="http://schemas.microsoft.com/office/drawing/2014/main" id="{48C412EE-9005-470B-A1CC-8A895B7086F1}"/>
              </a:ext>
            </a:extLst>
          </p:cNvPr>
          <p:cNvSpPr/>
          <p:nvPr userDrawn="1"/>
        </p:nvSpPr>
        <p:spPr>
          <a:xfrm rot="5400000">
            <a:off x="4450500" y="4629326"/>
            <a:ext cx="243000" cy="210600"/>
          </a:xfrm>
          <a:prstGeom prst="hexagon">
            <a:avLst/>
          </a:prstGeom>
          <a:solidFill>
            <a:srgbClr val="FF33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9385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 met quote">
    <p:bg>
      <p:bgPr>
        <a:solidFill>
          <a:srgbClr val="F7BEC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56115"/>
            <a:ext cx="7772400" cy="793281"/>
          </a:xfrm>
        </p:spPr>
        <p:txBody>
          <a:bodyPr anchor="b"/>
          <a:lstStyle>
            <a:lvl1pPr algn="ctr">
              <a:defRPr sz="4500" b="1" u="none">
                <a:solidFill>
                  <a:srgbClr val="F7BECA"/>
                </a:solidFill>
                <a:latin typeface="Gill Sans MT" panose="020B0502020104020203" pitchFamily="34" charset="0"/>
              </a:defRPr>
            </a:lvl1pPr>
          </a:lstStyle>
          <a:p>
            <a:r>
              <a:rPr lang="nl-NL" dirty="0"/>
              <a:t>QUOTE</a:t>
            </a:r>
            <a:endParaRPr lang="en-US" dirty="0"/>
          </a:p>
        </p:txBody>
      </p:sp>
      <p:sp>
        <p:nvSpPr>
          <p:cNvPr id="7" name="Zeshoek 6">
            <a:extLst>
              <a:ext uri="{FF2B5EF4-FFF2-40B4-BE49-F238E27FC236}">
                <a16:creationId xmlns:a16="http://schemas.microsoft.com/office/drawing/2014/main" id="{608772BE-0DB9-4415-8D6E-BB668975B67B}"/>
              </a:ext>
            </a:extLst>
          </p:cNvPr>
          <p:cNvSpPr/>
          <p:nvPr userDrawn="1"/>
        </p:nvSpPr>
        <p:spPr>
          <a:xfrm rot="5400000">
            <a:off x="244188" y="2461608"/>
            <a:ext cx="243000" cy="210600"/>
          </a:xfrm>
          <a:prstGeom prst="hexagon">
            <a:avLst/>
          </a:prstGeom>
          <a:solidFill>
            <a:srgbClr val="FF33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Zeshoek 7">
            <a:extLst>
              <a:ext uri="{FF2B5EF4-FFF2-40B4-BE49-F238E27FC236}">
                <a16:creationId xmlns:a16="http://schemas.microsoft.com/office/drawing/2014/main" id="{AA59065A-C1B0-4BB0-AE29-B8CE0DDAF3B9}"/>
              </a:ext>
            </a:extLst>
          </p:cNvPr>
          <p:cNvSpPr/>
          <p:nvPr userDrawn="1"/>
        </p:nvSpPr>
        <p:spPr>
          <a:xfrm rot="5400000">
            <a:off x="8656812" y="2461608"/>
            <a:ext cx="243000" cy="210600"/>
          </a:xfrm>
          <a:prstGeom prst="hexagon">
            <a:avLst/>
          </a:prstGeom>
          <a:solidFill>
            <a:srgbClr val="FF33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 name="Tijdelijke aanduiding voor SmartArt 3">
            <a:extLst>
              <a:ext uri="{FF2B5EF4-FFF2-40B4-BE49-F238E27FC236}">
                <a16:creationId xmlns:a16="http://schemas.microsoft.com/office/drawing/2014/main" id="{F59081B7-1468-405F-B882-684CAC39465A}"/>
              </a:ext>
            </a:extLst>
          </p:cNvPr>
          <p:cNvSpPr>
            <a:spLocks noGrp="1"/>
          </p:cNvSpPr>
          <p:nvPr>
            <p:ph type="dgm" sz="quarter" idx="10" hasCustomPrompt="1"/>
          </p:nvPr>
        </p:nvSpPr>
        <p:spPr>
          <a:xfrm>
            <a:off x="2249523" y="1771652"/>
            <a:ext cx="4608476" cy="1672937"/>
          </a:xfrm>
        </p:spPr>
        <p:txBody>
          <a:bodyPr anchor="ctr" anchorCtr="0">
            <a:noAutofit/>
          </a:bodyPr>
          <a:lstStyle>
            <a:lvl1pPr marL="0" indent="0" algn="ctr">
              <a:buNone/>
              <a:defRPr sz="5000" b="1">
                <a:ln w="38100">
                  <a:solidFill>
                    <a:srgbClr val="011E5E"/>
                  </a:solidFill>
                </a:ln>
                <a:solidFill>
                  <a:srgbClr val="F7BECA"/>
                </a:solidFill>
              </a:defRPr>
            </a:lvl1pPr>
          </a:lstStyle>
          <a:p>
            <a:r>
              <a:rPr lang="en-US" dirty="0"/>
              <a:t>QUOTE</a:t>
            </a:r>
          </a:p>
        </p:txBody>
      </p:sp>
    </p:spTree>
    <p:extLst>
      <p:ext uri="{BB962C8B-B14F-4D97-AF65-F5344CB8AC3E}">
        <p14:creationId xmlns:p14="http://schemas.microsoft.com/office/powerpoint/2010/main" val="206204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foto en object">
    <p:bg>
      <p:bgPr>
        <a:solidFill>
          <a:srgbClr val="011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9554" y="831273"/>
            <a:ext cx="2524991" cy="628651"/>
          </a:xfrm>
        </p:spPr>
        <p:txBody>
          <a:bodyPr lIns="0" anchor="t" anchorCtr="0">
            <a:normAutofit/>
          </a:bodyPr>
          <a:lstStyle>
            <a:lvl1pPr algn="l">
              <a:defRPr sz="3600" b="1" u="sng">
                <a:solidFill>
                  <a:srgbClr val="FF3347"/>
                </a:solidFill>
                <a:latin typeface="+mj-lt"/>
              </a:defRPr>
            </a:lvl1pPr>
          </a:lstStyle>
          <a:p>
            <a:r>
              <a:rPr lang="nl-NL" dirty="0"/>
              <a:t>KOP</a:t>
            </a:r>
            <a:endParaRPr lang="en-US" dirty="0"/>
          </a:p>
        </p:txBody>
      </p:sp>
      <p:sp>
        <p:nvSpPr>
          <p:cNvPr id="3" name="Content Placeholder 2"/>
          <p:cNvSpPr>
            <a:spLocks noGrp="1"/>
          </p:cNvSpPr>
          <p:nvPr>
            <p:ph idx="1"/>
          </p:nvPr>
        </p:nvSpPr>
        <p:spPr>
          <a:xfrm>
            <a:off x="3709555" y="1693719"/>
            <a:ext cx="4805795" cy="2939003"/>
          </a:xfrm>
        </p:spPr>
        <p:txBody>
          <a:bodyPr lIns="0">
            <a:normAutofit/>
          </a:bodyPr>
          <a:lstStyle>
            <a:lvl1pPr marL="0" indent="0">
              <a:buClr>
                <a:srgbClr val="C5E8FF"/>
              </a:buClr>
              <a:buSzPct val="130000"/>
              <a:buFont typeface="Wingdings 2" panose="05020102010507070707" pitchFamily="18" charset="2"/>
              <a:buNone/>
              <a:defRPr sz="1800">
                <a:solidFill>
                  <a:schemeClr val="bg1"/>
                </a:solidFill>
              </a:defRPr>
            </a:lvl1pPr>
            <a:lvl2pPr>
              <a:defRPr sz="15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nl-NL"/>
              <a:t>Klik om de modelstijlen te bewerken</a:t>
            </a:r>
          </a:p>
        </p:txBody>
      </p:sp>
      <p:sp>
        <p:nvSpPr>
          <p:cNvPr id="5" name="Tijdelijke aanduiding voor afbeelding 4">
            <a:extLst>
              <a:ext uri="{FF2B5EF4-FFF2-40B4-BE49-F238E27FC236}">
                <a16:creationId xmlns:a16="http://schemas.microsoft.com/office/drawing/2014/main" id="{17B6A516-613C-457F-A8AA-FA5E03867D23}"/>
              </a:ext>
            </a:extLst>
          </p:cNvPr>
          <p:cNvSpPr>
            <a:spLocks noGrp="1"/>
          </p:cNvSpPr>
          <p:nvPr>
            <p:ph type="pic" sz="quarter" idx="10"/>
          </p:nvPr>
        </p:nvSpPr>
        <p:spPr>
          <a:xfrm>
            <a:off x="0" y="0"/>
            <a:ext cx="3220641" cy="5143500"/>
          </a:xfrm>
          <a:blipFill>
            <a:blip r:embed="rId2"/>
            <a:stretch>
              <a:fillRect/>
            </a:stretch>
          </a:blipFill>
        </p:spPr>
        <p:txBody>
          <a:bodyPr/>
          <a:lstStyle>
            <a:lvl1pPr>
              <a:defRPr>
                <a:noFill/>
              </a:defRPr>
            </a:lvl1pPr>
          </a:lstStyle>
          <a:p>
            <a:r>
              <a:rPr lang="nl-NL"/>
              <a:t>Klik op het pictogram als u een afbeelding wilt toevoegen</a:t>
            </a:r>
            <a:endParaRPr lang="en-US" dirty="0"/>
          </a:p>
        </p:txBody>
      </p:sp>
      <p:sp>
        <p:nvSpPr>
          <p:cNvPr id="6" name="Tijdelijke aanduiding voor afbeelding 4">
            <a:extLst>
              <a:ext uri="{FF2B5EF4-FFF2-40B4-BE49-F238E27FC236}">
                <a16:creationId xmlns:a16="http://schemas.microsoft.com/office/drawing/2014/main" id="{383492E5-5FEB-49C4-B9CA-508BA0B771CD}"/>
              </a:ext>
            </a:extLst>
          </p:cNvPr>
          <p:cNvSpPr>
            <a:spLocks noGrp="1"/>
          </p:cNvSpPr>
          <p:nvPr>
            <p:ph type="pic" sz="quarter" idx="11"/>
          </p:nvPr>
        </p:nvSpPr>
        <p:spPr>
          <a:xfrm>
            <a:off x="0" y="0"/>
            <a:ext cx="3220641" cy="5143500"/>
          </a:xfrm>
          <a:solidFill>
            <a:srgbClr val="011645">
              <a:alpha val="63000"/>
            </a:srgbClr>
          </a:solidFill>
        </p:spPr>
        <p:txBody>
          <a:bodyPr/>
          <a:lstStyle>
            <a:lvl1pPr>
              <a:defRPr>
                <a:noFill/>
              </a:defRPr>
            </a:lvl1pPr>
          </a:lstStyle>
          <a:p>
            <a:r>
              <a:rPr lang="nl-NL"/>
              <a:t>Klik op het pictogram als u een afbeelding wilt toevoegen</a:t>
            </a:r>
            <a:endParaRPr lang="en-US" dirty="0"/>
          </a:p>
        </p:txBody>
      </p:sp>
      <p:sp>
        <p:nvSpPr>
          <p:cNvPr id="9" name="Tijdelijke aanduiding voor afbeelding 4">
            <a:extLst>
              <a:ext uri="{FF2B5EF4-FFF2-40B4-BE49-F238E27FC236}">
                <a16:creationId xmlns:a16="http://schemas.microsoft.com/office/drawing/2014/main" id="{2D5A9BCB-58AE-43EE-A231-977150FA1FE4}"/>
              </a:ext>
            </a:extLst>
          </p:cNvPr>
          <p:cNvSpPr>
            <a:spLocks noGrp="1"/>
          </p:cNvSpPr>
          <p:nvPr>
            <p:ph type="pic" sz="quarter" idx="12"/>
          </p:nvPr>
        </p:nvSpPr>
        <p:spPr>
          <a:xfrm>
            <a:off x="1496292" y="4632722"/>
            <a:ext cx="259772" cy="240615"/>
          </a:xfrm>
          <a:blipFill>
            <a:blip r:embed="rId3"/>
            <a:stretch>
              <a:fillRect/>
            </a:stretch>
          </a:blipFill>
        </p:spPr>
        <p:txBody>
          <a:bodyPr/>
          <a:lstStyle>
            <a:lvl1pPr>
              <a:defRPr>
                <a:noFill/>
              </a:defRPr>
            </a:lvl1pPr>
          </a:lstStyle>
          <a:p>
            <a:r>
              <a:rPr lang="nl-NL"/>
              <a:t>Klik op het pictogram als u een afbeelding wilt toevoegen</a:t>
            </a:r>
            <a:endParaRPr lang="en-US" dirty="0"/>
          </a:p>
        </p:txBody>
      </p:sp>
    </p:spTree>
    <p:extLst>
      <p:ext uri="{BB962C8B-B14F-4D97-AF65-F5344CB8AC3E}">
        <p14:creationId xmlns:p14="http://schemas.microsoft.com/office/powerpoint/2010/main" val="72848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d dia">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0CF48B95-4E62-4F0D-BB9F-3D6D1A94CC8E}"/>
              </a:ext>
            </a:extLst>
          </p:cNvPr>
          <p:cNvSpPr>
            <a:spLocks noGrp="1"/>
          </p:cNvSpPr>
          <p:nvPr>
            <p:ph type="pic" sz="quarter" idx="11"/>
          </p:nvPr>
        </p:nvSpPr>
        <p:spPr>
          <a:xfrm>
            <a:off x="0" y="0"/>
            <a:ext cx="9144000" cy="5143500"/>
          </a:xfrm>
          <a:blipFill>
            <a:blip r:embed="rId2"/>
            <a:stretch>
              <a:fillRect/>
            </a:stretch>
          </a:blipFill>
        </p:spPr>
        <p:txBody>
          <a:bodyPr/>
          <a:lstStyle>
            <a:lvl1pPr>
              <a:defRPr>
                <a:noFill/>
              </a:defRPr>
            </a:lvl1pPr>
          </a:lstStyle>
          <a:p>
            <a:r>
              <a:rPr lang="nl-NL"/>
              <a:t>Klik op het pictogram als u een afbeelding wilt toevoegen</a:t>
            </a:r>
            <a:endParaRPr lang="en-US"/>
          </a:p>
        </p:txBody>
      </p:sp>
      <p:sp>
        <p:nvSpPr>
          <p:cNvPr id="5" name="Tijdelijke aanduiding voor afbeelding 3">
            <a:extLst>
              <a:ext uri="{FF2B5EF4-FFF2-40B4-BE49-F238E27FC236}">
                <a16:creationId xmlns:a16="http://schemas.microsoft.com/office/drawing/2014/main" id="{09F03484-BD6B-4D2B-A522-A1E0CB11A385}"/>
              </a:ext>
            </a:extLst>
          </p:cNvPr>
          <p:cNvSpPr>
            <a:spLocks noGrp="1"/>
          </p:cNvSpPr>
          <p:nvPr>
            <p:ph type="pic" sz="quarter" idx="12"/>
          </p:nvPr>
        </p:nvSpPr>
        <p:spPr>
          <a:xfrm>
            <a:off x="0" y="-1"/>
            <a:ext cx="9144000" cy="5143500"/>
          </a:xfrm>
          <a:solidFill>
            <a:srgbClr val="FF3347">
              <a:alpha val="52000"/>
            </a:srgbClr>
          </a:solidFill>
        </p:spPr>
        <p:txBody>
          <a:bodyPr/>
          <a:lstStyle>
            <a:lvl1pPr>
              <a:defRPr>
                <a:noFill/>
              </a:defRPr>
            </a:lvl1pPr>
          </a:lstStyle>
          <a:p>
            <a:r>
              <a:rPr lang="nl-NL"/>
              <a:t>Klik op het pictogram als u een afbeelding wilt toevoegen</a:t>
            </a:r>
            <a:endParaRPr lang="en-US"/>
          </a:p>
        </p:txBody>
      </p:sp>
      <p:sp>
        <p:nvSpPr>
          <p:cNvPr id="2" name="Tijdelijke aanduiding voor SmartArt 3">
            <a:extLst>
              <a:ext uri="{FF2B5EF4-FFF2-40B4-BE49-F238E27FC236}">
                <a16:creationId xmlns:a16="http://schemas.microsoft.com/office/drawing/2014/main" id="{B20DFECA-C18A-42B9-81BF-64B40293654E}"/>
              </a:ext>
            </a:extLst>
          </p:cNvPr>
          <p:cNvSpPr>
            <a:spLocks noGrp="1"/>
          </p:cNvSpPr>
          <p:nvPr>
            <p:ph type="dgm" sz="quarter" idx="10" hasCustomPrompt="1"/>
          </p:nvPr>
        </p:nvSpPr>
        <p:spPr>
          <a:xfrm>
            <a:off x="1658201" y="1735282"/>
            <a:ext cx="5788355" cy="1672937"/>
          </a:xfrm>
        </p:spPr>
        <p:txBody>
          <a:bodyPr anchor="ctr" anchorCtr="0">
            <a:noAutofit/>
          </a:bodyPr>
          <a:lstStyle>
            <a:lvl1pPr marL="0" indent="0" algn="ctr">
              <a:buNone/>
              <a:defRPr sz="5000" b="1">
                <a:ln w="38100">
                  <a:solidFill>
                    <a:srgbClr val="C5E8FF"/>
                  </a:solidFill>
                </a:ln>
                <a:noFill/>
              </a:defRPr>
            </a:lvl1pPr>
          </a:lstStyle>
          <a:p>
            <a:r>
              <a:rPr lang="en-US" dirty="0"/>
              <a:t>JONG EN STERK</a:t>
            </a:r>
          </a:p>
        </p:txBody>
      </p:sp>
      <p:sp>
        <p:nvSpPr>
          <p:cNvPr id="8" name="Tijdelijke aanduiding voor afbeelding 3">
            <a:extLst>
              <a:ext uri="{FF2B5EF4-FFF2-40B4-BE49-F238E27FC236}">
                <a16:creationId xmlns:a16="http://schemas.microsoft.com/office/drawing/2014/main" id="{89B3870B-CA21-4749-BED8-B203BAACE0B8}"/>
              </a:ext>
            </a:extLst>
          </p:cNvPr>
          <p:cNvSpPr>
            <a:spLocks noGrp="1"/>
          </p:cNvSpPr>
          <p:nvPr>
            <p:ph type="pic" sz="quarter" idx="13"/>
          </p:nvPr>
        </p:nvSpPr>
        <p:spPr>
          <a:xfrm>
            <a:off x="4532564" y="1735281"/>
            <a:ext cx="237420" cy="236395"/>
          </a:xfrm>
          <a:blipFill>
            <a:blip r:embed="rId3"/>
            <a:stretch>
              <a:fillRect/>
            </a:stretch>
          </a:blipFill>
        </p:spPr>
        <p:txBody>
          <a:bodyPr/>
          <a:lstStyle>
            <a:lvl1pPr>
              <a:defRPr>
                <a:noFill/>
              </a:defRPr>
            </a:lvl1pPr>
          </a:lstStyle>
          <a:p>
            <a:r>
              <a:rPr lang="nl-NL"/>
              <a:t>Klik op het pictogram als u een afbeelding wilt toevoegen</a:t>
            </a:r>
            <a:endParaRPr lang="en-US" dirty="0"/>
          </a:p>
        </p:txBody>
      </p:sp>
    </p:spTree>
    <p:extLst>
      <p:ext uri="{BB962C8B-B14F-4D97-AF65-F5344CB8AC3E}">
        <p14:creationId xmlns:p14="http://schemas.microsoft.com/office/powerpoint/2010/main" val="251019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68580" tIns="34290" rIns="68580" bIns="3429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8538394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5" r:id="rId4"/>
    <p:sldLayoutId id="2147483666" r:id="rId5"/>
    <p:sldLayoutId id="2147483667" r:id="rId6"/>
    <p:sldLayoutId id="2147483668" r:id="rId7"/>
    <p:sldLayoutId id="2147483664"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google.nl/imgres?imgurl=https%3A%2F%2Fcdn.nieuws.nl%2Fmedia%2Fsites%2F43%2F2018%2F12%2F03153648%2FAfbeelding_JPEG-kinderen-small-392x222.jpg&amp;imgrefurl=https%3A%2F%2Fbeverwijk.nieuws.nl%2Fsport-en-gezondheid%2F20181203%2Fkinderen-kennemerland-bewegen-meer-en-eten-en-drinken-gezonder%2F&amp;docid=i5dQ8OrQTUh9_M&amp;tbnid=b2ky7r1iml17uM%3A&amp;vet=10ahUKEwia0crWyYTjAhXNzaQKHUo3AFAQMwg9KAIwAg..i&amp;w=392&amp;h=222&amp;bih=689&amp;biw=1078&amp;q=kinderen&amp;ved=0ahUKEwia0crWyYTjAhXNzaQKHUo3AFAQMwg9KAIwAg&amp;iact=mrc&amp;uact=8" TargetMode="External"/><Relationship Id="rId5" Type="http://schemas.openxmlformats.org/officeDocument/2006/relationships/image" Target="../media/image16.jpeg"/><Relationship Id="rId4" Type="http://schemas.openxmlformats.org/officeDocument/2006/relationships/hyperlink" Target="https://www.google.nl/imgres?imgurl=https%3A%2F%2Fs.s-bol.com%2Fimgbase0%2Fimagebase3%2Flarge%2FFC%2F5%2F1%2F2%2F0%2F9200000081850215.jpg&amp;imgrefurl=https%3A%2F%2Fwww.bol.com%2Fnl%2Fp%2Fbadlaken-rode-camper-busje-150-x-110-cm%2F9200000081850215%2F&amp;docid=RLMW__8I7pNC1M&amp;tbnid=hn5eU75A1Jaz-M%3A&amp;vet=10ahUKEwjwhebWzYTjAhWC_aQKHVp-D1MQMwhZKAcwBw..i&amp;w=550&amp;h=353&amp;bih=689&amp;biw=1078&amp;q=busje&amp;ved=0ahUKEwjwhebWzYTjAhWC_aQKHVp-D1MQMwhZKAcwBw&amp;iact=mrc&amp;uact=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google.nl/imgres?imgurl=https%3A%2F%2Fcdn.nieuws.nl%2Fmedia%2Fsites%2F43%2F2018%2F12%2F03153648%2FAfbeelding_JPEG-kinderen-small-392x222.jpg&amp;imgrefurl=https%3A%2F%2Fbeverwijk.nieuws.nl%2Fsport-en-gezondheid%2F20181203%2Fkinderen-kennemerland-bewegen-meer-en-eten-en-drinken-gezonder%2F&amp;docid=i5dQ8OrQTUh9_M&amp;tbnid=b2ky7r1iml17uM%3A&amp;vet=10ahUKEwia0crWyYTjAhXNzaQKHUo3AFAQMwg9KAIwAg..i&amp;w=392&amp;h=222&amp;bih=689&amp;biw=1078&amp;q=kinderen&amp;ved=0ahUKEwia0crWyYTjAhXNzaQKHUo3AFAQMwg9KAIwAg&amp;iact=mrc&amp;uact=8" TargetMode="External"/><Relationship Id="rId5" Type="http://schemas.openxmlformats.org/officeDocument/2006/relationships/image" Target="../media/image20.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p:cNvSpPr>
            <a:spLocks noGrp="1"/>
          </p:cNvSpPr>
          <p:nvPr>
            <p:ph type="pic" sz="quarter" idx="11"/>
          </p:nvPr>
        </p:nvSpPr>
        <p:spPr/>
      </p:sp>
      <p:sp>
        <p:nvSpPr>
          <p:cNvPr id="3" name="Tijdelijke aanduiding voor afbeelding 2"/>
          <p:cNvSpPr>
            <a:spLocks noGrp="1"/>
          </p:cNvSpPr>
          <p:nvPr>
            <p:ph type="pic" sz="quarter" idx="12"/>
          </p:nvPr>
        </p:nvSpPr>
        <p:spPr/>
      </p:sp>
      <p:sp>
        <p:nvSpPr>
          <p:cNvPr id="4" name="Tijdelijke aanduiding voor afbeelding 3"/>
          <p:cNvSpPr>
            <a:spLocks noGrp="1"/>
          </p:cNvSpPr>
          <p:nvPr>
            <p:ph type="pic" sz="quarter" idx="13"/>
          </p:nvPr>
        </p:nvSpPr>
        <p:spPr/>
      </p:sp>
      <p:sp>
        <p:nvSpPr>
          <p:cNvPr id="5" name="Tijdelijke aanduiding voor tekst 4"/>
          <p:cNvSpPr>
            <a:spLocks noGrp="1"/>
          </p:cNvSpPr>
          <p:nvPr>
            <p:ph type="body" sz="quarter" idx="10"/>
          </p:nvPr>
        </p:nvSpPr>
        <p:spPr>
          <a:xfrm>
            <a:off x="269764" y="0"/>
            <a:ext cx="616886" cy="4100513"/>
          </a:xfrm>
        </p:spPr>
        <p:txBody>
          <a:bodyPr/>
          <a:lstStyle/>
          <a:p>
            <a:r>
              <a:rPr lang="nl-NL">
                <a:cs typeface="Arial"/>
              </a:rPr>
              <a:t>Meet up november 2020</a:t>
            </a:r>
            <a:endParaRPr lang="nl-NL"/>
          </a:p>
        </p:txBody>
      </p:sp>
    </p:spTree>
    <p:extLst>
      <p:ext uri="{BB962C8B-B14F-4D97-AF65-F5344CB8AC3E}">
        <p14:creationId xmlns:p14="http://schemas.microsoft.com/office/powerpoint/2010/main" val="228305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17377-4B30-4706-BE6E-975835927B86}"/>
              </a:ext>
            </a:extLst>
          </p:cNvPr>
          <p:cNvSpPr>
            <a:spLocks noGrp="1"/>
          </p:cNvSpPr>
          <p:nvPr>
            <p:ph type="title"/>
          </p:nvPr>
        </p:nvSpPr>
        <p:spPr/>
        <p:txBody>
          <a:bodyPr/>
          <a:lstStyle/>
          <a:p>
            <a:r>
              <a:rPr lang="nl-NL" dirty="0"/>
              <a:t>Wat verstaan wij onder het VV</a:t>
            </a:r>
          </a:p>
        </p:txBody>
      </p:sp>
      <p:sp>
        <p:nvSpPr>
          <p:cNvPr id="3" name="Tijdelijke aanduiding voor inhoud 2">
            <a:extLst>
              <a:ext uri="{FF2B5EF4-FFF2-40B4-BE49-F238E27FC236}">
                <a16:creationId xmlns:a16="http://schemas.microsoft.com/office/drawing/2014/main" id="{8B45DB2B-E956-49C5-8CDA-7E05A46E880F}"/>
              </a:ext>
            </a:extLst>
          </p:cNvPr>
          <p:cNvSpPr>
            <a:spLocks noGrp="1"/>
          </p:cNvSpPr>
          <p:nvPr>
            <p:ph idx="1"/>
          </p:nvPr>
        </p:nvSpPr>
        <p:spPr>
          <a:xfrm>
            <a:off x="2765102" y="224494"/>
            <a:ext cx="5954201" cy="4829346"/>
          </a:xfrm>
        </p:spPr>
        <p:txBody>
          <a:bodyPr>
            <a:normAutofit fontScale="92500" lnSpcReduction="10000"/>
          </a:bodyPr>
          <a:lstStyle/>
          <a:p>
            <a:r>
              <a:rPr lang="nl-NL" sz="1900" b="1" dirty="0">
                <a:solidFill>
                  <a:srgbClr val="FF0000"/>
                </a:solidFill>
              </a:rPr>
              <a:t>Alles dat vrij toegankelijk is</a:t>
            </a:r>
          </a:p>
          <a:p>
            <a:endParaRPr lang="nl-NL" sz="1900" b="1" dirty="0">
              <a:solidFill>
                <a:srgbClr val="FF0000"/>
              </a:solidFill>
            </a:endParaRPr>
          </a:p>
          <a:p>
            <a:r>
              <a:rPr lang="nl-NL" sz="1900" dirty="0">
                <a:solidFill>
                  <a:srgbClr val="FF0000"/>
                </a:solidFill>
              </a:rPr>
              <a:t>Jeugd- en jongerenwerk</a:t>
            </a:r>
          </a:p>
          <a:p>
            <a:r>
              <a:rPr lang="nl-NL" sz="1900" dirty="0">
                <a:solidFill>
                  <a:srgbClr val="FF0000"/>
                </a:solidFill>
              </a:rPr>
              <a:t>Jeugdconsulenten /  schoolmaatschappelijk werkers </a:t>
            </a:r>
          </a:p>
          <a:p>
            <a:r>
              <a:rPr lang="nl-NL" sz="1900" dirty="0">
                <a:solidFill>
                  <a:srgbClr val="FF0000"/>
                </a:solidFill>
              </a:rPr>
              <a:t>Gezinswerkers</a:t>
            </a:r>
          </a:p>
          <a:p>
            <a:r>
              <a:rPr lang="nl-NL" sz="1900" dirty="0">
                <a:solidFill>
                  <a:srgbClr val="FF0000"/>
                </a:solidFill>
              </a:rPr>
              <a:t>Informele zorg:  eigen netwerk vrijwilligers en maatjes</a:t>
            </a:r>
          </a:p>
          <a:p>
            <a:endParaRPr lang="nl-NL" sz="1900" dirty="0">
              <a:solidFill>
                <a:srgbClr val="FF0000"/>
              </a:solidFill>
            </a:endParaRPr>
          </a:p>
          <a:p>
            <a:r>
              <a:rPr lang="nl-NL" sz="1900" b="1" u="sng" dirty="0">
                <a:solidFill>
                  <a:srgbClr val="FF0000"/>
                </a:solidFill>
              </a:rPr>
              <a:t>En verder… </a:t>
            </a:r>
            <a:endParaRPr lang="nl-NL" sz="1900" dirty="0">
              <a:solidFill>
                <a:srgbClr val="FF0000"/>
              </a:solidFill>
            </a:endParaRPr>
          </a:p>
          <a:p>
            <a:r>
              <a:rPr lang="nl-NL" sz="1900" dirty="0">
                <a:solidFill>
                  <a:srgbClr val="FF0000"/>
                </a:solidFill>
              </a:rPr>
              <a:t>*Scouting</a:t>
            </a:r>
          </a:p>
          <a:p>
            <a:r>
              <a:rPr lang="nl-NL" sz="1900" dirty="0">
                <a:solidFill>
                  <a:srgbClr val="FF0000"/>
                </a:solidFill>
              </a:rPr>
              <a:t>*Speeltuin</a:t>
            </a:r>
          </a:p>
          <a:p>
            <a:r>
              <a:rPr lang="nl-NL" sz="1900" dirty="0">
                <a:solidFill>
                  <a:srgbClr val="FF0000"/>
                </a:solidFill>
              </a:rPr>
              <a:t>*Verenigingsleven</a:t>
            </a:r>
          </a:p>
          <a:p>
            <a:r>
              <a:rPr lang="nl-NL" sz="1900" dirty="0">
                <a:solidFill>
                  <a:srgbClr val="FF0000"/>
                </a:solidFill>
              </a:rPr>
              <a:t>Mantelzorgers</a:t>
            </a:r>
          </a:p>
          <a:p>
            <a:r>
              <a:rPr lang="nl-NL" sz="1900" dirty="0" err="1">
                <a:solidFill>
                  <a:srgbClr val="FF0000"/>
                </a:solidFill>
              </a:rPr>
              <a:t>Stg</a:t>
            </a:r>
            <a:r>
              <a:rPr lang="nl-NL" sz="1900" dirty="0">
                <a:solidFill>
                  <a:srgbClr val="FF0000"/>
                </a:solidFill>
              </a:rPr>
              <a:t> Buurtbeheer</a:t>
            </a:r>
          </a:p>
          <a:p>
            <a:r>
              <a:rPr lang="nl-NL" sz="1900" dirty="0">
                <a:solidFill>
                  <a:srgbClr val="FF0000"/>
                </a:solidFill>
              </a:rPr>
              <a:t>Iedereen die actief is in de buurt (vrijwilligers, stichtingen </a:t>
            </a:r>
            <a:r>
              <a:rPr lang="nl-NL" sz="1900" dirty="0" err="1">
                <a:solidFill>
                  <a:srgbClr val="FF0000"/>
                </a:solidFill>
              </a:rPr>
              <a:t>etc</a:t>
            </a:r>
            <a:r>
              <a:rPr lang="nl-NL" sz="1900" dirty="0">
                <a:solidFill>
                  <a:srgbClr val="FF0000"/>
                </a:solidFill>
              </a:rPr>
              <a:t>)</a:t>
            </a:r>
          </a:p>
          <a:p>
            <a:endParaRPr lang="nl-NL" dirty="0"/>
          </a:p>
        </p:txBody>
      </p:sp>
    </p:spTree>
    <p:extLst>
      <p:ext uri="{BB962C8B-B14F-4D97-AF65-F5344CB8AC3E}">
        <p14:creationId xmlns:p14="http://schemas.microsoft.com/office/powerpoint/2010/main" val="26792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buiten, weg, vrachtwagen, bus&#10;&#10;Automatisch gegenereerde beschrijving">
            <a:extLst>
              <a:ext uri="{FF2B5EF4-FFF2-40B4-BE49-F238E27FC236}">
                <a16:creationId xmlns:a16="http://schemas.microsoft.com/office/drawing/2014/main" id="{ECBBD35E-98C2-4E57-9C96-E267C572BC63}"/>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6085" r="2" b="8913"/>
          <a:stretch/>
        </p:blipFill>
        <p:spPr>
          <a:xfrm>
            <a:off x="90485" y="50800"/>
            <a:ext cx="8963025" cy="5041900"/>
          </a:xfrm>
          <a:noFill/>
        </p:spPr>
      </p:pic>
    </p:spTree>
    <p:extLst>
      <p:ext uri="{BB962C8B-B14F-4D97-AF65-F5344CB8AC3E}">
        <p14:creationId xmlns:p14="http://schemas.microsoft.com/office/powerpoint/2010/main" val="342570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BEC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3CDB2-89E3-47EF-93E2-7294146504C5}"/>
              </a:ext>
            </a:extLst>
          </p:cNvPr>
          <p:cNvSpPr>
            <a:spLocks noGrp="1"/>
          </p:cNvSpPr>
          <p:nvPr>
            <p:ph type="title"/>
          </p:nvPr>
        </p:nvSpPr>
        <p:spPr>
          <a:xfrm>
            <a:off x="628651" y="3330452"/>
            <a:ext cx="2475497" cy="1234440"/>
          </a:xfrm>
        </p:spPr>
        <p:txBody>
          <a:bodyPr>
            <a:normAutofit/>
          </a:bodyPr>
          <a:lstStyle/>
          <a:p>
            <a:r>
              <a:rPr lang="nl-NL" sz="2100"/>
              <a:t>Oude situatie: begeleiding groep</a:t>
            </a:r>
          </a:p>
        </p:txBody>
      </p:sp>
      <p:pic>
        <p:nvPicPr>
          <p:cNvPr id="6" name="Afbeelding 5" descr="Afbeelding met tekst, kaart&#10;&#10;Automatisch gegenereerde beschrijving">
            <a:extLst>
              <a:ext uri="{FF2B5EF4-FFF2-40B4-BE49-F238E27FC236}">
                <a16:creationId xmlns:a16="http://schemas.microsoft.com/office/drawing/2014/main" id="{E9568D9B-CC1C-4E7C-9F4C-5A54A948B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59" y="274321"/>
            <a:ext cx="1876841" cy="2729951"/>
          </a:xfrm>
          <a:prstGeom prst="rect">
            <a:avLst/>
          </a:prstGeom>
        </p:spPr>
      </p:pic>
      <p:pic>
        <p:nvPicPr>
          <p:cNvPr id="1029" name="Picture 5" descr="Afbeeldingsresultaat voor busje">
            <a:hlinkClick r:id="rId4"/>
            <a:extLst>
              <a:ext uri="{FF2B5EF4-FFF2-40B4-BE49-F238E27FC236}">
                <a16:creationId xmlns:a16="http://schemas.microsoft.com/office/drawing/2014/main" id="{D9741F2C-37E7-4567-B88E-C26DBB5EE34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3259436" y="774953"/>
            <a:ext cx="2688336" cy="1728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fbeeldingsresultaat voor kinderen">
            <a:hlinkClick r:id="rId6"/>
            <a:extLst>
              <a:ext uri="{FF2B5EF4-FFF2-40B4-BE49-F238E27FC236}">
                <a16:creationId xmlns:a16="http://schemas.microsoft.com/office/drawing/2014/main" id="{EF7F1674-6475-4D3D-B505-957B946A46B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103061" y="876765"/>
            <a:ext cx="2688336" cy="1524593"/>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E9EC7861-E8E4-4FA4-87C1-F42CD83D8B81}"/>
              </a:ext>
            </a:extLst>
          </p:cNvPr>
          <p:cNvSpPr>
            <a:spLocks noGrp="1"/>
          </p:cNvSpPr>
          <p:nvPr>
            <p:ph idx="1"/>
          </p:nvPr>
        </p:nvSpPr>
        <p:spPr>
          <a:xfrm>
            <a:off x="3434118" y="3330452"/>
            <a:ext cx="5145138" cy="1234440"/>
          </a:xfrm>
        </p:spPr>
        <p:txBody>
          <a:bodyPr anchor="ctr">
            <a:normAutofit/>
          </a:bodyPr>
          <a:lstStyle/>
          <a:p>
            <a:r>
              <a:rPr lang="nl-NL" sz="1350" dirty="0"/>
              <a:t>Kinderen gaan met busjes van zorgaanbieders naar verschillende groepen buiten hun buurt/ gebied/ gemeente</a:t>
            </a:r>
          </a:p>
          <a:p>
            <a:r>
              <a:rPr lang="nl-NL" sz="1350" dirty="0"/>
              <a:t>Vanuit school met bus naar zorggroep</a:t>
            </a:r>
          </a:p>
          <a:p>
            <a:r>
              <a:rPr lang="nl-NL" sz="1350" dirty="0"/>
              <a:t>Weinig verbinding met ‘normale’ naschools activiteiten </a:t>
            </a:r>
          </a:p>
        </p:txBody>
      </p:sp>
      <p:sp>
        <p:nvSpPr>
          <p:cNvPr id="11" name="Pijl: rechts 10">
            <a:extLst>
              <a:ext uri="{FF2B5EF4-FFF2-40B4-BE49-F238E27FC236}">
                <a16:creationId xmlns:a16="http://schemas.microsoft.com/office/drawing/2014/main" id="{532D2771-AA98-4E67-A950-8F06929C8CB6}"/>
              </a:ext>
            </a:extLst>
          </p:cNvPr>
          <p:cNvSpPr/>
          <p:nvPr/>
        </p:nvSpPr>
        <p:spPr>
          <a:xfrm>
            <a:off x="3013045" y="2432814"/>
            <a:ext cx="3432557" cy="45176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7" name="Tekstvak 6">
            <a:extLst>
              <a:ext uri="{FF2B5EF4-FFF2-40B4-BE49-F238E27FC236}">
                <a16:creationId xmlns:a16="http://schemas.microsoft.com/office/drawing/2014/main" id="{414D46CE-7075-4B23-A724-61F4885496F4}"/>
              </a:ext>
            </a:extLst>
          </p:cNvPr>
          <p:cNvSpPr txBox="1"/>
          <p:nvPr/>
        </p:nvSpPr>
        <p:spPr>
          <a:xfrm flipH="1">
            <a:off x="15180" y="1"/>
            <a:ext cx="346249" cy="822521"/>
          </a:xfrm>
          <a:prstGeom prst="rect">
            <a:avLst/>
          </a:prstGeom>
          <a:noFill/>
        </p:spPr>
        <p:txBody>
          <a:bodyPr vert="vert270" wrap="square" rtlCol="0">
            <a:spAutoFit/>
          </a:bodyPr>
          <a:lstStyle/>
          <a:p>
            <a:r>
              <a:rPr lang="nl-NL" sz="1050" b="1" dirty="0"/>
              <a:t>Project 1</a:t>
            </a:r>
          </a:p>
        </p:txBody>
      </p:sp>
    </p:spTree>
    <p:extLst>
      <p:ext uri="{BB962C8B-B14F-4D97-AF65-F5344CB8AC3E}">
        <p14:creationId xmlns:p14="http://schemas.microsoft.com/office/powerpoint/2010/main" val="1315301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3CDB2-89E3-47EF-93E2-7294146504C5}"/>
              </a:ext>
            </a:extLst>
          </p:cNvPr>
          <p:cNvSpPr>
            <a:spLocks noGrp="1"/>
          </p:cNvSpPr>
          <p:nvPr>
            <p:ph type="title"/>
          </p:nvPr>
        </p:nvSpPr>
        <p:spPr>
          <a:xfrm>
            <a:off x="628651" y="3330452"/>
            <a:ext cx="2475497" cy="1234440"/>
          </a:xfrm>
        </p:spPr>
        <p:txBody>
          <a:bodyPr>
            <a:normAutofit/>
          </a:bodyPr>
          <a:lstStyle/>
          <a:p>
            <a:r>
              <a:rPr lang="nl-NL" sz="2100" dirty="0"/>
              <a:t>Nieuwe situatie: </a:t>
            </a:r>
            <a:br>
              <a:rPr lang="nl-NL" sz="2100" dirty="0"/>
            </a:br>
            <a:r>
              <a:rPr lang="nl-NL" sz="2100" dirty="0"/>
              <a:t>Back 2  </a:t>
            </a:r>
            <a:r>
              <a:rPr lang="nl-NL" sz="2100"/>
              <a:t>the</a:t>
            </a:r>
            <a:r>
              <a:rPr lang="nl-NL" sz="2100" dirty="0"/>
              <a:t> </a:t>
            </a:r>
            <a:r>
              <a:rPr lang="nl-NL" sz="2100"/>
              <a:t>Rootz</a:t>
            </a:r>
            <a:endParaRPr lang="nl-NL" sz="2100" dirty="0"/>
          </a:p>
        </p:txBody>
      </p:sp>
      <p:pic>
        <p:nvPicPr>
          <p:cNvPr id="12" name="Graphic 11">
            <a:extLst>
              <a:ext uri="{FF2B5EF4-FFF2-40B4-BE49-F238E27FC236}">
                <a16:creationId xmlns:a16="http://schemas.microsoft.com/office/drawing/2014/main" id="{B3B9587E-27A4-42B7-A10D-C674B65208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811" y="402661"/>
            <a:ext cx="2688336" cy="2473269"/>
          </a:xfrm>
          <a:prstGeom prst="rect">
            <a:avLst/>
          </a:prstGeom>
        </p:spPr>
      </p:pic>
      <p:pic>
        <p:nvPicPr>
          <p:cNvPr id="5" name="Afbeelding 4" descr="Afbeelding met tekst, kaart&#10;&#10;Automatisch gegenereerde beschrijving">
            <a:extLst>
              <a:ext uri="{FF2B5EF4-FFF2-40B4-BE49-F238E27FC236}">
                <a16:creationId xmlns:a16="http://schemas.microsoft.com/office/drawing/2014/main" id="{E2DFD319-F098-4BAB-AA3C-ED8274D86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9436" y="647737"/>
            <a:ext cx="2688336" cy="1982648"/>
          </a:xfrm>
          <a:prstGeom prst="rect">
            <a:avLst/>
          </a:prstGeom>
        </p:spPr>
      </p:pic>
      <p:pic>
        <p:nvPicPr>
          <p:cNvPr id="1027" name="Picture 3" descr="Afbeeldingsresultaat voor kinderen">
            <a:hlinkClick r:id="rId6"/>
            <a:extLst>
              <a:ext uri="{FF2B5EF4-FFF2-40B4-BE49-F238E27FC236}">
                <a16:creationId xmlns:a16="http://schemas.microsoft.com/office/drawing/2014/main" id="{EF7F1674-6475-4D3D-B505-957B946A46B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103061" y="876765"/>
            <a:ext cx="2688336" cy="1524593"/>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E9EC7861-E8E4-4FA4-87C1-F42CD83D8B81}"/>
              </a:ext>
            </a:extLst>
          </p:cNvPr>
          <p:cNvSpPr>
            <a:spLocks noGrp="1"/>
          </p:cNvSpPr>
          <p:nvPr>
            <p:ph idx="1"/>
          </p:nvPr>
        </p:nvSpPr>
        <p:spPr>
          <a:xfrm>
            <a:off x="3434118" y="3330452"/>
            <a:ext cx="5145138" cy="1234440"/>
          </a:xfrm>
        </p:spPr>
        <p:txBody>
          <a:bodyPr anchor="ctr">
            <a:normAutofit/>
          </a:bodyPr>
          <a:lstStyle/>
          <a:p>
            <a:pPr marL="0" indent="0">
              <a:buNone/>
            </a:pPr>
            <a:endParaRPr lang="nl-NL" sz="1350"/>
          </a:p>
          <a:p>
            <a:endParaRPr lang="nl-NL" sz="1350"/>
          </a:p>
        </p:txBody>
      </p:sp>
      <p:sp>
        <p:nvSpPr>
          <p:cNvPr id="11" name="Pijl: rechts 10">
            <a:extLst>
              <a:ext uri="{FF2B5EF4-FFF2-40B4-BE49-F238E27FC236}">
                <a16:creationId xmlns:a16="http://schemas.microsoft.com/office/drawing/2014/main" id="{532D2771-AA98-4E67-A950-8F06929C8CB6}"/>
              </a:ext>
            </a:extLst>
          </p:cNvPr>
          <p:cNvSpPr/>
          <p:nvPr/>
        </p:nvSpPr>
        <p:spPr>
          <a:xfrm rot="10800000" flipV="1">
            <a:off x="3159532" y="2747306"/>
            <a:ext cx="3325892" cy="416870"/>
          </a:xfrm>
          <a:prstGeom prst="rightArrow">
            <a:avLst>
              <a:gd name="adj1" fmla="val 65765"/>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7" name="Tekstvak 6">
            <a:extLst>
              <a:ext uri="{FF2B5EF4-FFF2-40B4-BE49-F238E27FC236}">
                <a16:creationId xmlns:a16="http://schemas.microsoft.com/office/drawing/2014/main" id="{79A55C15-A4EC-4163-B3C8-D924EAC64EFF}"/>
              </a:ext>
            </a:extLst>
          </p:cNvPr>
          <p:cNvSpPr txBox="1"/>
          <p:nvPr/>
        </p:nvSpPr>
        <p:spPr>
          <a:xfrm>
            <a:off x="3999197" y="3423003"/>
            <a:ext cx="3897151" cy="1554272"/>
          </a:xfrm>
          <a:prstGeom prst="rect">
            <a:avLst/>
          </a:prstGeom>
          <a:noFill/>
        </p:spPr>
        <p:txBody>
          <a:bodyPr wrap="square" rtlCol="0">
            <a:spAutoFit/>
          </a:bodyPr>
          <a:lstStyle/>
          <a:p>
            <a:pPr>
              <a:spcAft>
                <a:spcPts val="450"/>
              </a:spcAft>
            </a:pPr>
            <a:r>
              <a:rPr lang="nl-NL" sz="1800" dirty="0"/>
              <a:t>88 kinderen</a:t>
            </a:r>
          </a:p>
          <a:p>
            <a:pPr>
              <a:spcAft>
                <a:spcPts val="450"/>
              </a:spcAft>
            </a:pPr>
            <a:r>
              <a:rPr lang="nl-NL" sz="1800" dirty="0"/>
              <a:t>13 groepen IN DE BUURT</a:t>
            </a:r>
          </a:p>
          <a:p>
            <a:pPr>
              <a:spcAft>
                <a:spcPts val="450"/>
              </a:spcAft>
            </a:pPr>
            <a:r>
              <a:rPr lang="nl-NL" sz="1800" dirty="0"/>
              <a:t>Locaties: buurthuizen, jongerencentra, scholen</a:t>
            </a:r>
          </a:p>
          <a:p>
            <a:pPr>
              <a:spcAft>
                <a:spcPts val="450"/>
              </a:spcAft>
            </a:pPr>
            <a:endParaRPr lang="nl-NL" sz="1050" dirty="0"/>
          </a:p>
        </p:txBody>
      </p:sp>
      <p:sp>
        <p:nvSpPr>
          <p:cNvPr id="19" name="Tekstvak 18">
            <a:extLst>
              <a:ext uri="{FF2B5EF4-FFF2-40B4-BE49-F238E27FC236}">
                <a16:creationId xmlns:a16="http://schemas.microsoft.com/office/drawing/2014/main" id="{8465372C-9269-45AC-812B-57DF1C9A65CF}"/>
              </a:ext>
            </a:extLst>
          </p:cNvPr>
          <p:cNvSpPr txBox="1"/>
          <p:nvPr/>
        </p:nvSpPr>
        <p:spPr>
          <a:xfrm flipH="1">
            <a:off x="15180" y="1"/>
            <a:ext cx="346249" cy="822521"/>
          </a:xfrm>
          <a:prstGeom prst="rect">
            <a:avLst/>
          </a:prstGeom>
          <a:noFill/>
        </p:spPr>
        <p:txBody>
          <a:bodyPr vert="vert270" wrap="square" rtlCol="0">
            <a:spAutoFit/>
          </a:bodyPr>
          <a:lstStyle/>
          <a:p>
            <a:pPr>
              <a:spcAft>
                <a:spcPts val="450"/>
              </a:spcAft>
            </a:pPr>
            <a:r>
              <a:rPr lang="nl-NL" sz="1050" b="1" dirty="0"/>
              <a:t>Project 1</a:t>
            </a:r>
            <a:endParaRPr lang="nl-NL" sz="1050" b="1"/>
          </a:p>
        </p:txBody>
      </p:sp>
    </p:spTree>
    <p:extLst>
      <p:ext uri="{BB962C8B-B14F-4D97-AF65-F5344CB8AC3E}">
        <p14:creationId xmlns:p14="http://schemas.microsoft.com/office/powerpoint/2010/main" val="3302082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5E8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DF4F9-BF97-44F3-8498-C7C8D9BA2617}"/>
              </a:ext>
            </a:extLst>
          </p:cNvPr>
          <p:cNvSpPr>
            <a:spLocks noGrp="1"/>
          </p:cNvSpPr>
          <p:nvPr>
            <p:ph type="title"/>
          </p:nvPr>
        </p:nvSpPr>
        <p:spPr/>
        <p:txBody>
          <a:bodyPr/>
          <a:lstStyle/>
          <a:p>
            <a:r>
              <a:rPr lang="nl-NL" dirty="0"/>
              <a:t>Casus </a:t>
            </a:r>
          </a:p>
        </p:txBody>
      </p:sp>
      <p:sp>
        <p:nvSpPr>
          <p:cNvPr id="3" name="Tijdelijke aanduiding voor inhoud 2">
            <a:extLst>
              <a:ext uri="{FF2B5EF4-FFF2-40B4-BE49-F238E27FC236}">
                <a16:creationId xmlns:a16="http://schemas.microsoft.com/office/drawing/2014/main" id="{5B53F069-0825-4368-95DA-E2A024866BCF}"/>
              </a:ext>
            </a:extLst>
          </p:cNvPr>
          <p:cNvSpPr>
            <a:spLocks noGrp="1"/>
          </p:cNvSpPr>
          <p:nvPr>
            <p:ph idx="1"/>
          </p:nvPr>
        </p:nvSpPr>
        <p:spPr>
          <a:xfrm>
            <a:off x="3509763" y="1516699"/>
            <a:ext cx="5497351" cy="3438582"/>
          </a:xfrm>
        </p:spPr>
        <p:txBody>
          <a:bodyPr>
            <a:normAutofit/>
          </a:bodyPr>
          <a:lstStyle/>
          <a:p>
            <a:r>
              <a:rPr lang="nl-NL" sz="2000" dirty="0" err="1">
                <a:solidFill>
                  <a:schemeClr val="accent1"/>
                </a:solidFill>
              </a:rPr>
              <a:t>Imran</a:t>
            </a:r>
            <a:r>
              <a:rPr lang="nl-NL" sz="2000" dirty="0">
                <a:solidFill>
                  <a:schemeClr val="accent1"/>
                </a:solidFill>
              </a:rPr>
              <a:t> 8 jaar.  Tos, </a:t>
            </a:r>
            <a:r>
              <a:rPr lang="nl-NL" sz="2000" dirty="0" err="1">
                <a:solidFill>
                  <a:schemeClr val="accent1"/>
                </a:solidFill>
              </a:rPr>
              <a:t>Kentalis</a:t>
            </a:r>
            <a:r>
              <a:rPr lang="nl-NL" sz="2000" dirty="0">
                <a:solidFill>
                  <a:schemeClr val="accent1"/>
                </a:solidFill>
              </a:rPr>
              <a:t>, MKD, Speciaal onderwijs. </a:t>
            </a:r>
          </a:p>
          <a:p>
            <a:endParaRPr lang="nl-NL" dirty="0">
              <a:solidFill>
                <a:schemeClr val="accent1"/>
              </a:solidFill>
            </a:endParaRPr>
          </a:p>
          <a:p>
            <a:endParaRPr lang="nl-NL" dirty="0">
              <a:solidFill>
                <a:schemeClr val="accent1"/>
              </a:solidFill>
            </a:endParaRPr>
          </a:p>
          <a:p>
            <a:endParaRPr lang="nl-NL" dirty="0">
              <a:solidFill>
                <a:schemeClr val="accent1"/>
              </a:solidFill>
            </a:endParaRPr>
          </a:p>
          <a:p>
            <a:r>
              <a:rPr lang="nl-NL" sz="2000" dirty="0">
                <a:solidFill>
                  <a:schemeClr val="accent1"/>
                </a:solidFill>
              </a:rPr>
              <a:t>Justin, 4 jaar, Tos, Startklas, Rootz, jeugd- en jongerenwerk. </a:t>
            </a:r>
            <a:r>
              <a:rPr lang="nl-NL" sz="2000" dirty="0" err="1">
                <a:solidFill>
                  <a:schemeClr val="accent1"/>
                </a:solidFill>
              </a:rPr>
              <a:t>Evt</a:t>
            </a:r>
            <a:r>
              <a:rPr lang="nl-NL" sz="2000" dirty="0">
                <a:solidFill>
                  <a:schemeClr val="accent1"/>
                </a:solidFill>
              </a:rPr>
              <a:t> extra logopedie, ouders ondersteuning in de thuissituatie door ambulant begeleider </a:t>
            </a:r>
            <a:r>
              <a:rPr lang="nl-NL" sz="2000" dirty="0" err="1">
                <a:solidFill>
                  <a:schemeClr val="accent1"/>
                </a:solidFill>
              </a:rPr>
              <a:t>iot</a:t>
            </a:r>
            <a:r>
              <a:rPr lang="nl-NL" sz="2000" dirty="0">
                <a:solidFill>
                  <a:schemeClr val="accent1"/>
                </a:solidFill>
              </a:rPr>
              <a:t> het gebied.</a:t>
            </a:r>
          </a:p>
          <a:p>
            <a:endParaRPr lang="nl-NL" dirty="0"/>
          </a:p>
        </p:txBody>
      </p:sp>
      <p:sp>
        <p:nvSpPr>
          <p:cNvPr id="4" name="Tijdelijke aanduiding voor afbeelding 3">
            <a:extLst>
              <a:ext uri="{FF2B5EF4-FFF2-40B4-BE49-F238E27FC236}">
                <a16:creationId xmlns:a16="http://schemas.microsoft.com/office/drawing/2014/main" id="{21C45D85-58E4-487F-8961-969BDD223F36}"/>
              </a:ext>
            </a:extLst>
          </p:cNvPr>
          <p:cNvSpPr>
            <a:spLocks noGrp="1"/>
          </p:cNvSpPr>
          <p:nvPr>
            <p:ph type="pic" sz="quarter" idx="10"/>
          </p:nvPr>
        </p:nvSpPr>
        <p:spPr/>
      </p:sp>
      <p:sp>
        <p:nvSpPr>
          <p:cNvPr id="5" name="Tijdelijke aanduiding voor afbeelding 4">
            <a:extLst>
              <a:ext uri="{FF2B5EF4-FFF2-40B4-BE49-F238E27FC236}">
                <a16:creationId xmlns:a16="http://schemas.microsoft.com/office/drawing/2014/main" id="{46BCB56D-C8C4-458A-80AA-0EBEBCB4BAD6}"/>
              </a:ext>
            </a:extLst>
          </p:cNvPr>
          <p:cNvSpPr>
            <a:spLocks noGrp="1"/>
          </p:cNvSpPr>
          <p:nvPr>
            <p:ph type="pic" sz="quarter" idx="11"/>
          </p:nvPr>
        </p:nvSpPr>
        <p:spPr/>
      </p:sp>
      <p:sp>
        <p:nvSpPr>
          <p:cNvPr id="6" name="Tijdelijke aanduiding voor afbeelding 5">
            <a:extLst>
              <a:ext uri="{FF2B5EF4-FFF2-40B4-BE49-F238E27FC236}">
                <a16:creationId xmlns:a16="http://schemas.microsoft.com/office/drawing/2014/main" id="{5E08EFF8-EEB3-4CED-B663-CFA695CE2198}"/>
              </a:ext>
            </a:extLst>
          </p:cNvPr>
          <p:cNvSpPr>
            <a:spLocks noGrp="1"/>
          </p:cNvSpPr>
          <p:nvPr>
            <p:ph type="pic" sz="quarter" idx="12"/>
          </p:nvPr>
        </p:nvSpPr>
        <p:spPr/>
      </p:sp>
    </p:spTree>
    <p:extLst>
      <p:ext uri="{BB962C8B-B14F-4D97-AF65-F5344CB8AC3E}">
        <p14:creationId xmlns:p14="http://schemas.microsoft.com/office/powerpoint/2010/main" val="187040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BEC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69A87-25D8-413F-A9AC-7BA4E94ACE29}"/>
              </a:ext>
            </a:extLst>
          </p:cNvPr>
          <p:cNvSpPr>
            <a:spLocks noGrp="1"/>
          </p:cNvSpPr>
          <p:nvPr>
            <p:ph type="title"/>
          </p:nvPr>
        </p:nvSpPr>
        <p:spPr>
          <a:xfrm>
            <a:off x="2447525" y="1816854"/>
            <a:ext cx="4548107" cy="628651"/>
          </a:xfrm>
        </p:spPr>
        <p:txBody>
          <a:bodyPr>
            <a:normAutofit fontScale="90000"/>
          </a:bodyPr>
          <a:lstStyle/>
          <a:p>
            <a:r>
              <a:rPr lang="nl-NL" sz="4400" u="none" dirty="0"/>
              <a:t>Uitdagingen</a:t>
            </a:r>
            <a:br>
              <a:rPr lang="nl-NL" sz="4400" u="none" dirty="0"/>
            </a:br>
            <a:br>
              <a:rPr lang="nl-NL" sz="4400" u="none" dirty="0"/>
            </a:br>
            <a:r>
              <a:rPr lang="nl-NL" sz="4400" u="none" dirty="0"/>
              <a:t>trendbreuk </a:t>
            </a:r>
            <a:br>
              <a:rPr lang="nl-NL" sz="4400" u="none" dirty="0"/>
            </a:br>
            <a:r>
              <a:rPr lang="nl-NL" sz="4400" u="none" dirty="0"/>
              <a:t>anders kijken anders doen </a:t>
            </a:r>
          </a:p>
        </p:txBody>
      </p:sp>
      <p:sp>
        <p:nvSpPr>
          <p:cNvPr id="3" name="Tijdelijke aanduiding voor inhoud 2">
            <a:extLst>
              <a:ext uri="{FF2B5EF4-FFF2-40B4-BE49-F238E27FC236}">
                <a16:creationId xmlns:a16="http://schemas.microsoft.com/office/drawing/2014/main" id="{1A3A0DE3-1349-48F4-AB20-7797FC8F0830}"/>
              </a:ext>
            </a:extLst>
          </p:cNvPr>
          <p:cNvSpPr>
            <a:spLocks noGrp="1"/>
          </p:cNvSpPr>
          <p:nvPr>
            <p:ph idx="1"/>
          </p:nvPr>
        </p:nvSpPr>
        <p:spPr>
          <a:xfrm>
            <a:off x="733711" y="1693719"/>
            <a:ext cx="7781640" cy="2939003"/>
          </a:xfrm>
        </p:spPr>
        <p:txBody>
          <a:bodyPr/>
          <a:lstStyle/>
          <a:p>
            <a:endParaRPr lang="nl-NL" dirty="0"/>
          </a:p>
          <a:p>
            <a:endParaRPr lang="nl-NL" dirty="0"/>
          </a:p>
        </p:txBody>
      </p:sp>
      <p:sp>
        <p:nvSpPr>
          <p:cNvPr id="6" name="Tijdelijke aanduiding voor afbeelding 5">
            <a:extLst>
              <a:ext uri="{FF2B5EF4-FFF2-40B4-BE49-F238E27FC236}">
                <a16:creationId xmlns:a16="http://schemas.microsoft.com/office/drawing/2014/main" id="{F7A60A3B-9BC0-4EF8-B90C-283485A3D9A2}"/>
              </a:ext>
            </a:extLst>
          </p:cNvPr>
          <p:cNvSpPr>
            <a:spLocks noGrp="1"/>
          </p:cNvSpPr>
          <p:nvPr>
            <p:ph type="pic" sz="quarter" idx="12"/>
          </p:nvPr>
        </p:nvSpPr>
        <p:spPr/>
      </p:sp>
    </p:spTree>
    <p:extLst>
      <p:ext uri="{BB962C8B-B14F-4D97-AF65-F5344CB8AC3E}">
        <p14:creationId xmlns:p14="http://schemas.microsoft.com/office/powerpoint/2010/main" val="682690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4E37C9CE-8B62-470A-A556-25402AD6AFE2}"/>
              </a:ext>
            </a:extLst>
          </p:cNvPr>
          <p:cNvSpPr>
            <a:spLocks noGrp="1"/>
          </p:cNvSpPr>
          <p:nvPr>
            <p:ph type="pic" sz="quarter" idx="11"/>
          </p:nvPr>
        </p:nvSpPr>
        <p:spPr/>
      </p:sp>
      <p:sp>
        <p:nvSpPr>
          <p:cNvPr id="3" name="Tijdelijke aanduiding voor afbeelding 2">
            <a:extLst>
              <a:ext uri="{FF2B5EF4-FFF2-40B4-BE49-F238E27FC236}">
                <a16:creationId xmlns:a16="http://schemas.microsoft.com/office/drawing/2014/main" id="{081FA06A-7753-4255-9579-99F32496039A}"/>
              </a:ext>
            </a:extLst>
          </p:cNvPr>
          <p:cNvSpPr>
            <a:spLocks noGrp="1"/>
          </p:cNvSpPr>
          <p:nvPr>
            <p:ph type="pic" sz="quarter" idx="12"/>
          </p:nvPr>
        </p:nvSpPr>
        <p:spPr/>
      </p:sp>
      <p:sp>
        <p:nvSpPr>
          <p:cNvPr id="4" name="Tijdelijke aanduiding voor SmartArt 3">
            <a:extLst>
              <a:ext uri="{FF2B5EF4-FFF2-40B4-BE49-F238E27FC236}">
                <a16:creationId xmlns:a16="http://schemas.microsoft.com/office/drawing/2014/main" id="{2F371AC7-283C-40AE-8C82-2687FB91CF4C}"/>
              </a:ext>
            </a:extLst>
          </p:cNvPr>
          <p:cNvSpPr>
            <a:spLocks noGrp="1"/>
          </p:cNvSpPr>
          <p:nvPr>
            <p:ph type="dgm" sz="quarter" idx="10"/>
          </p:nvPr>
        </p:nvSpPr>
        <p:spPr/>
      </p:sp>
      <p:sp>
        <p:nvSpPr>
          <p:cNvPr id="5" name="Tijdelijke aanduiding voor afbeelding 4">
            <a:extLst>
              <a:ext uri="{FF2B5EF4-FFF2-40B4-BE49-F238E27FC236}">
                <a16:creationId xmlns:a16="http://schemas.microsoft.com/office/drawing/2014/main" id="{ACBC1CA3-5F38-4EE0-98B5-0F84C9BB9610}"/>
              </a:ext>
            </a:extLst>
          </p:cNvPr>
          <p:cNvSpPr>
            <a:spLocks noGrp="1"/>
          </p:cNvSpPr>
          <p:nvPr>
            <p:ph type="pic" sz="quarter" idx="13"/>
          </p:nvPr>
        </p:nvSpPr>
        <p:spPr/>
      </p:sp>
    </p:spTree>
    <p:extLst>
      <p:ext uri="{BB962C8B-B14F-4D97-AF65-F5344CB8AC3E}">
        <p14:creationId xmlns:p14="http://schemas.microsoft.com/office/powerpoint/2010/main" val="358922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42779"/>
            <a:ext cx="7772400" cy="2600190"/>
          </a:xfrm>
        </p:spPr>
        <p:txBody>
          <a:bodyPr>
            <a:normAutofit fontScale="90000"/>
          </a:bodyPr>
          <a:lstStyle/>
          <a:p>
            <a:r>
              <a:rPr lang="nl-NL" u="none" dirty="0"/>
              <a:t>WELKOM </a:t>
            </a:r>
            <a:r>
              <a:rPr lang="nl-NL" u="none" dirty="0">
                <a:sym typeface="Wingdings" panose="05000000000000000000" pitchFamily="2" charset="2"/>
              </a:rPr>
              <a:t></a:t>
            </a:r>
            <a:br>
              <a:rPr lang="nl-NL" u="none" dirty="0"/>
            </a:br>
            <a:r>
              <a:rPr lang="nl-NL" u="none" dirty="0"/>
              <a:t>Voorliggend veld; </a:t>
            </a:r>
            <a:br>
              <a:rPr lang="nl-NL" u="none" dirty="0"/>
            </a:br>
            <a:r>
              <a:rPr lang="nl-NL" u="none" dirty="0"/>
              <a:t>Dichtbij in de buurt!</a:t>
            </a:r>
            <a:br>
              <a:rPr lang="nl-NL" u="none" dirty="0"/>
            </a:br>
            <a:r>
              <a:rPr lang="nl-NL" sz="1200" u="none" dirty="0"/>
              <a:t>November 2020</a:t>
            </a:r>
            <a:br>
              <a:rPr lang="nl-NL" u="none" dirty="0"/>
            </a:br>
            <a:endParaRPr lang="nl-NL" u="none" dirty="0"/>
          </a:p>
        </p:txBody>
      </p:sp>
    </p:spTree>
    <p:extLst>
      <p:ext uri="{BB962C8B-B14F-4D97-AF65-F5344CB8AC3E}">
        <p14:creationId xmlns:p14="http://schemas.microsoft.com/office/powerpoint/2010/main" val="144475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ekening, meter&#10;&#10;Automatisch gegenereerde beschrijving">
            <a:extLst>
              <a:ext uri="{FF2B5EF4-FFF2-40B4-BE49-F238E27FC236}">
                <a16:creationId xmlns:a16="http://schemas.microsoft.com/office/drawing/2014/main" id="{73F3B81D-A569-4113-A48B-8151185724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7139" y="4497572"/>
            <a:ext cx="1040550" cy="328446"/>
          </a:xfrm>
        </p:spPr>
      </p:pic>
      <p:sp>
        <p:nvSpPr>
          <p:cNvPr id="3" name="Rechthoek 2">
            <a:extLst>
              <a:ext uri="{FF2B5EF4-FFF2-40B4-BE49-F238E27FC236}">
                <a16:creationId xmlns:a16="http://schemas.microsoft.com/office/drawing/2014/main" id="{076AAE4D-A0F5-4251-BE1A-B51953498D2B}"/>
              </a:ext>
            </a:extLst>
          </p:cNvPr>
          <p:cNvSpPr/>
          <p:nvPr/>
        </p:nvSpPr>
        <p:spPr>
          <a:xfrm>
            <a:off x="292395" y="4221126"/>
            <a:ext cx="568842" cy="55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5524BB6-F846-4482-8781-8A801487952F}"/>
              </a:ext>
            </a:extLst>
          </p:cNvPr>
          <p:cNvSpPr/>
          <p:nvPr/>
        </p:nvSpPr>
        <p:spPr>
          <a:xfrm>
            <a:off x="4274288" y="4439093"/>
            <a:ext cx="526312" cy="55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78DAC208-AEBE-4AAE-BC3B-B2B0DCF9226A}"/>
              </a:ext>
            </a:extLst>
          </p:cNvPr>
          <p:cNvSpPr txBox="1"/>
          <p:nvPr/>
        </p:nvSpPr>
        <p:spPr>
          <a:xfrm>
            <a:off x="2907507" y="700088"/>
            <a:ext cx="30360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dirty="0"/>
          </a:p>
        </p:txBody>
      </p:sp>
      <p:sp>
        <p:nvSpPr>
          <p:cNvPr id="4" name="Tekstvak 3">
            <a:extLst>
              <a:ext uri="{FF2B5EF4-FFF2-40B4-BE49-F238E27FC236}">
                <a16:creationId xmlns:a16="http://schemas.microsoft.com/office/drawing/2014/main" id="{CB34DC2C-486F-4FEE-B689-955A063F9DBE}"/>
              </a:ext>
            </a:extLst>
          </p:cNvPr>
          <p:cNvSpPr txBox="1"/>
          <p:nvPr/>
        </p:nvSpPr>
        <p:spPr>
          <a:xfrm>
            <a:off x="1495110" y="1793081"/>
            <a:ext cx="6527322"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4400" dirty="0">
                <a:latin typeface="Cavolini" panose="020B0502040204020203" pitchFamily="66" charset="0"/>
                <a:cs typeface="Cavolini" panose="020B0502040204020203" pitchFamily="66" charset="0"/>
              </a:rPr>
              <a:t>Voorsteltikkertje </a:t>
            </a:r>
          </a:p>
          <a:p>
            <a:endParaRPr lang="nl-NL" dirty="0">
              <a:latin typeface="Cavolini" panose="020B0502040204020203" pitchFamily="66" charset="0"/>
              <a:cs typeface="Cavolini" panose="020B0502040204020203" pitchFamily="66" charset="0"/>
            </a:endParaRPr>
          </a:p>
          <a:p>
            <a:endParaRPr lang="nl-NL" dirty="0">
              <a:latin typeface="Cavolini" panose="020B0502040204020203" pitchFamily="66" charset="0"/>
              <a:cs typeface="Cavolini" panose="020B0502040204020203" pitchFamily="66" charset="0"/>
            </a:endParaRPr>
          </a:p>
          <a:p>
            <a:endParaRPr lang="nl-NL" dirty="0">
              <a:latin typeface="Cavolini" panose="020B0502040204020203" pitchFamily="66" charset="0"/>
              <a:cs typeface="Cavolini" panose="020B0502040204020203" pitchFamily="66" charset="0"/>
            </a:endParaRPr>
          </a:p>
          <a:p>
            <a:endParaRPr lang="nl-NL" dirty="0">
              <a:latin typeface="Cavolini" panose="020B0502040204020203" pitchFamily="66" charset="0"/>
              <a:cs typeface="Cavolini" panose="020B0502040204020203" pitchFamily="66" charset="0"/>
            </a:endParaRPr>
          </a:p>
          <a:p>
            <a:r>
              <a:rPr lang="nl-NL" sz="2400" dirty="0"/>
              <a:t>#samenandersdoen</a:t>
            </a:r>
          </a:p>
        </p:txBody>
      </p:sp>
    </p:spTree>
    <p:extLst>
      <p:ext uri="{BB962C8B-B14F-4D97-AF65-F5344CB8AC3E}">
        <p14:creationId xmlns:p14="http://schemas.microsoft.com/office/powerpoint/2010/main" val="334549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F29"/>
        </a:solidFill>
        <a:effectLst/>
      </p:bgPr>
    </p:bg>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770EAC00-5A10-43AA-B712-3A5F66B4E71B}"/>
              </a:ext>
            </a:extLst>
          </p:cNvPr>
          <p:cNvSpPr>
            <a:spLocks noGrp="1"/>
          </p:cNvSpPr>
          <p:nvPr>
            <p:ph idx="1"/>
          </p:nvPr>
        </p:nvSpPr>
        <p:spPr>
          <a:xfrm>
            <a:off x="532139" y="777627"/>
            <a:ext cx="8351841" cy="3719945"/>
          </a:xfrm>
        </p:spPr>
        <p:txBody>
          <a:bodyPr>
            <a:normAutofit/>
          </a:bodyPr>
          <a:lstStyle/>
          <a:p>
            <a:r>
              <a:rPr lang="nl-NL" dirty="0"/>
              <a:t>  De opdracht van JENS</a:t>
            </a:r>
            <a:r>
              <a:rPr lang="nl-NL" sz="3600" dirty="0"/>
              <a:t> en het voorliggend veld</a:t>
            </a:r>
          </a:p>
          <a:p>
            <a:pPr marL="342900" indent="-342900">
              <a:buFont typeface="Arial" panose="020B0604020202020204" pitchFamily="34" charset="0"/>
              <a:buChar char="•"/>
            </a:pPr>
            <a:endParaRPr lang="nl-NL" sz="3600" dirty="0"/>
          </a:p>
          <a:p>
            <a:r>
              <a:rPr lang="nl-NL" sz="3600" dirty="0"/>
              <a:t>WHY???</a:t>
            </a:r>
          </a:p>
          <a:p>
            <a:pPr marL="342900" indent="-342900">
              <a:buFont typeface="Arial" panose="020B0604020202020204" pitchFamily="34" charset="0"/>
              <a:buChar char="•"/>
            </a:pPr>
            <a:endParaRPr lang="nl-NL" dirty="0"/>
          </a:p>
        </p:txBody>
      </p:sp>
      <p:sp>
        <p:nvSpPr>
          <p:cNvPr id="3" name="Rechthoek 2">
            <a:extLst>
              <a:ext uri="{FF2B5EF4-FFF2-40B4-BE49-F238E27FC236}">
                <a16:creationId xmlns:a16="http://schemas.microsoft.com/office/drawing/2014/main" id="{076AAE4D-A0F5-4251-BE1A-B51953498D2B}"/>
              </a:ext>
            </a:extLst>
          </p:cNvPr>
          <p:cNvSpPr/>
          <p:nvPr/>
        </p:nvSpPr>
        <p:spPr>
          <a:xfrm>
            <a:off x="292395" y="4221126"/>
            <a:ext cx="568842" cy="552893"/>
          </a:xfrm>
          <a:prstGeom prst="rect">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762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4C3EBFE-3415-4799-8D36-F081EA490998}"/>
              </a:ext>
            </a:extLst>
          </p:cNvPr>
          <p:cNvSpPr>
            <a:spLocks noGrp="1"/>
          </p:cNvSpPr>
          <p:nvPr>
            <p:ph type="title"/>
          </p:nvPr>
        </p:nvSpPr>
        <p:spPr>
          <a:xfrm>
            <a:off x="540328" y="831273"/>
            <a:ext cx="2524991" cy="3460173"/>
          </a:xfrm>
        </p:spPr>
        <p:txBody>
          <a:bodyPr anchor="t">
            <a:normAutofit/>
          </a:bodyPr>
          <a:lstStyle/>
          <a:p>
            <a:r>
              <a:rPr lang="nl-NL" dirty="0"/>
              <a:t>Het normale leven </a:t>
            </a:r>
          </a:p>
        </p:txBody>
      </p:sp>
      <p:pic>
        <p:nvPicPr>
          <p:cNvPr id="1026" name="Picture 2" descr="Pin op Quotes">
            <a:extLst>
              <a:ext uri="{FF2B5EF4-FFF2-40B4-BE49-F238E27FC236}">
                <a16:creationId xmlns:a16="http://schemas.microsoft.com/office/drawing/2014/main" id="{E14B6166-5C02-4B59-AE65-BC0E8C9F5C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5552" y="215751"/>
            <a:ext cx="2462872" cy="304810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42317020-7ACB-4730-8FAB-AACF3941148E}"/>
              </a:ext>
            </a:extLst>
          </p:cNvPr>
          <p:cNvPicPr>
            <a:picLocks noChangeAspect="1"/>
          </p:cNvPicPr>
          <p:nvPr/>
        </p:nvPicPr>
        <p:blipFill rotWithShape="1">
          <a:blip r:embed="rId3"/>
          <a:srcRect b="8430"/>
          <a:stretch/>
        </p:blipFill>
        <p:spPr>
          <a:xfrm>
            <a:off x="3315891" y="269621"/>
            <a:ext cx="2150008" cy="2791156"/>
          </a:xfrm>
          <a:prstGeom prst="rect">
            <a:avLst/>
          </a:prstGeom>
        </p:spPr>
      </p:pic>
      <p:pic>
        <p:nvPicPr>
          <p:cNvPr id="4" name="Afbeelding 3">
            <a:extLst>
              <a:ext uri="{FF2B5EF4-FFF2-40B4-BE49-F238E27FC236}">
                <a16:creationId xmlns:a16="http://schemas.microsoft.com/office/drawing/2014/main" id="{8FA46E36-687D-40B2-820E-BE6BE556FD12}"/>
              </a:ext>
            </a:extLst>
          </p:cNvPr>
          <p:cNvPicPr>
            <a:picLocks noChangeAspect="1"/>
          </p:cNvPicPr>
          <p:nvPr/>
        </p:nvPicPr>
        <p:blipFill>
          <a:blip r:embed="rId4"/>
          <a:stretch>
            <a:fillRect/>
          </a:stretch>
        </p:blipFill>
        <p:spPr>
          <a:xfrm>
            <a:off x="4542449" y="3504236"/>
            <a:ext cx="1536234" cy="1311164"/>
          </a:xfrm>
          <a:prstGeom prst="rect">
            <a:avLst/>
          </a:prstGeom>
        </p:spPr>
      </p:pic>
    </p:spTree>
    <p:extLst>
      <p:ext uri="{BB962C8B-B14F-4D97-AF65-F5344CB8AC3E}">
        <p14:creationId xmlns:p14="http://schemas.microsoft.com/office/powerpoint/2010/main" val="198869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528C0-1B31-49EF-85F7-8E7A41C72982}"/>
              </a:ext>
            </a:extLst>
          </p:cNvPr>
          <p:cNvSpPr>
            <a:spLocks noGrp="1"/>
          </p:cNvSpPr>
          <p:nvPr>
            <p:ph type="title"/>
          </p:nvPr>
        </p:nvSpPr>
        <p:spPr>
          <a:xfrm>
            <a:off x="108284" y="102000"/>
            <a:ext cx="2524991" cy="3801449"/>
          </a:xfrm>
        </p:spPr>
        <p:txBody>
          <a:bodyPr/>
          <a:lstStyle/>
          <a:p>
            <a:r>
              <a:rPr lang="nl-NL" dirty="0"/>
              <a:t>Het begin van het JENS landschap</a:t>
            </a:r>
          </a:p>
        </p:txBody>
      </p:sp>
      <p:pic>
        <p:nvPicPr>
          <p:cNvPr id="4" name="Picture 2">
            <a:extLst>
              <a:ext uri="{FF2B5EF4-FFF2-40B4-BE49-F238E27FC236}">
                <a16:creationId xmlns:a16="http://schemas.microsoft.com/office/drawing/2014/main" id="{E44E968E-2581-4460-B6E6-03941F77A0D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56938" y="1574630"/>
            <a:ext cx="5472305" cy="3263504"/>
          </a:xfrm>
        </p:spPr>
      </p:pic>
    </p:spTree>
    <p:extLst>
      <p:ext uri="{BB962C8B-B14F-4D97-AF65-F5344CB8AC3E}">
        <p14:creationId xmlns:p14="http://schemas.microsoft.com/office/powerpoint/2010/main" val="351264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BEC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E0D6C-FAE2-4B6B-9392-E7EFECAFF17F}"/>
              </a:ext>
            </a:extLst>
          </p:cNvPr>
          <p:cNvSpPr>
            <a:spLocks noGrp="1"/>
          </p:cNvSpPr>
          <p:nvPr>
            <p:ph type="title"/>
          </p:nvPr>
        </p:nvSpPr>
        <p:spPr/>
        <p:txBody>
          <a:bodyPr>
            <a:normAutofit fontScale="90000"/>
          </a:bodyPr>
          <a:lstStyle/>
          <a:p>
            <a:r>
              <a:rPr lang="nl-NL" sz="28700" u="none" dirty="0"/>
              <a:t>!</a:t>
            </a:r>
          </a:p>
        </p:txBody>
      </p:sp>
      <p:sp>
        <p:nvSpPr>
          <p:cNvPr id="3" name="Tijdelijke aanduiding voor inhoud 2">
            <a:extLst>
              <a:ext uri="{FF2B5EF4-FFF2-40B4-BE49-F238E27FC236}">
                <a16:creationId xmlns:a16="http://schemas.microsoft.com/office/drawing/2014/main" id="{6D991910-02D8-4840-903D-108796F4A37F}"/>
              </a:ext>
            </a:extLst>
          </p:cNvPr>
          <p:cNvSpPr>
            <a:spLocks noGrp="1"/>
          </p:cNvSpPr>
          <p:nvPr>
            <p:ph idx="1"/>
          </p:nvPr>
        </p:nvSpPr>
        <p:spPr/>
        <p:txBody>
          <a:bodyPr/>
          <a:lstStyle/>
          <a:p>
            <a:r>
              <a:rPr lang="nl-NL" dirty="0"/>
              <a:t>Vrij toegankelijk</a:t>
            </a:r>
          </a:p>
          <a:p>
            <a:r>
              <a:rPr lang="nl-NL" dirty="0"/>
              <a:t>Natuurlijke context</a:t>
            </a:r>
          </a:p>
          <a:p>
            <a:r>
              <a:rPr lang="nl-NL" dirty="0"/>
              <a:t>In de buurt</a:t>
            </a:r>
          </a:p>
          <a:p>
            <a:r>
              <a:rPr lang="nl-NL" dirty="0"/>
              <a:t>Doe maar normaal</a:t>
            </a:r>
          </a:p>
          <a:p>
            <a:r>
              <a:rPr lang="nl-NL" dirty="0"/>
              <a:t>Normaliseren</a:t>
            </a:r>
          </a:p>
          <a:p>
            <a:r>
              <a:rPr lang="nl-NL" dirty="0"/>
              <a:t>Binding houden</a:t>
            </a:r>
          </a:p>
          <a:p>
            <a:r>
              <a:rPr lang="nl-NL" dirty="0"/>
              <a:t>Verduurzamen </a:t>
            </a:r>
          </a:p>
        </p:txBody>
      </p:sp>
    </p:spTree>
    <p:extLst>
      <p:ext uri="{BB962C8B-B14F-4D97-AF65-F5344CB8AC3E}">
        <p14:creationId xmlns:p14="http://schemas.microsoft.com/office/powerpoint/2010/main" val="336857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4781532-AE31-43D2-B9A0-D5CE19187551}"/>
              </a:ext>
            </a:extLst>
          </p:cNvPr>
          <p:cNvSpPr>
            <a:spLocks noGrp="1"/>
          </p:cNvSpPr>
          <p:nvPr>
            <p:ph type="title"/>
          </p:nvPr>
        </p:nvSpPr>
        <p:spPr>
          <a:xfrm>
            <a:off x="540328" y="831273"/>
            <a:ext cx="2524991" cy="3801449"/>
          </a:xfrm>
        </p:spPr>
        <p:txBody>
          <a:bodyPr/>
          <a:lstStyle/>
          <a:p>
            <a:r>
              <a:rPr lang="en-US" dirty="0"/>
              <a:t>Het </a:t>
            </a:r>
            <a:r>
              <a:rPr lang="en-US" dirty="0" err="1"/>
              <a:t>haakje</a:t>
            </a:r>
            <a:endParaRPr lang="en-US" dirty="0"/>
          </a:p>
        </p:txBody>
      </p:sp>
      <p:pic>
        <p:nvPicPr>
          <p:cNvPr id="4" name="Tijdelijke aanduiding voor inhoud 3">
            <a:extLst>
              <a:ext uri="{FF2B5EF4-FFF2-40B4-BE49-F238E27FC236}">
                <a16:creationId xmlns:a16="http://schemas.microsoft.com/office/drawing/2014/main" id="{344C38D9-B35A-40E7-8C26-D82BA96CB0C8}"/>
              </a:ext>
            </a:extLst>
          </p:cNvPr>
          <p:cNvPicPr>
            <a:picLocks noGrp="1" noChangeAspect="1"/>
          </p:cNvPicPr>
          <p:nvPr>
            <p:ph idx="1"/>
          </p:nvPr>
        </p:nvPicPr>
        <p:blipFill>
          <a:blip r:embed="rId2"/>
          <a:stretch>
            <a:fillRect/>
          </a:stretch>
        </p:blipFill>
        <p:spPr>
          <a:xfrm>
            <a:off x="3822207" y="1584613"/>
            <a:ext cx="4580491" cy="3048109"/>
          </a:xfrm>
          <a:prstGeom prst="rect">
            <a:avLst/>
          </a:prstGeom>
          <a:noFill/>
        </p:spPr>
      </p:pic>
    </p:spTree>
    <p:extLst>
      <p:ext uri="{BB962C8B-B14F-4D97-AF65-F5344CB8AC3E}">
        <p14:creationId xmlns:p14="http://schemas.microsoft.com/office/powerpoint/2010/main" val="288257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8F2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17377-4B30-4706-BE6E-975835927B86}"/>
              </a:ext>
            </a:extLst>
          </p:cNvPr>
          <p:cNvSpPr>
            <a:spLocks noGrp="1"/>
          </p:cNvSpPr>
          <p:nvPr>
            <p:ph type="title"/>
          </p:nvPr>
        </p:nvSpPr>
        <p:spPr>
          <a:xfrm>
            <a:off x="906162" y="777727"/>
            <a:ext cx="2916195" cy="3460173"/>
          </a:xfrm>
        </p:spPr>
        <p:txBody>
          <a:bodyPr/>
          <a:lstStyle/>
          <a:p>
            <a:r>
              <a:rPr lang="nl-NL" dirty="0"/>
              <a:t>Jens in de buurt</a:t>
            </a:r>
          </a:p>
        </p:txBody>
      </p:sp>
      <p:sp>
        <p:nvSpPr>
          <p:cNvPr id="3" name="Tijdelijke aanduiding voor inhoud 2">
            <a:extLst>
              <a:ext uri="{FF2B5EF4-FFF2-40B4-BE49-F238E27FC236}">
                <a16:creationId xmlns:a16="http://schemas.microsoft.com/office/drawing/2014/main" id="{8B45DB2B-E956-49C5-8CDA-7E05A46E880F}"/>
              </a:ext>
            </a:extLst>
          </p:cNvPr>
          <p:cNvSpPr>
            <a:spLocks noGrp="1"/>
          </p:cNvSpPr>
          <p:nvPr>
            <p:ph idx="1"/>
          </p:nvPr>
        </p:nvSpPr>
        <p:spPr>
          <a:xfrm>
            <a:off x="1412667" y="3170285"/>
            <a:ext cx="7102684" cy="1462437"/>
          </a:xfrm>
          <a:solidFill>
            <a:srgbClr val="F7BECA"/>
          </a:solidFill>
        </p:spPr>
        <p:txBody>
          <a:bodyPr>
            <a:normAutofit/>
          </a:bodyPr>
          <a:lstStyle/>
          <a:p>
            <a:r>
              <a:rPr lang="nl-NL" sz="4400" dirty="0">
                <a:solidFill>
                  <a:schemeClr val="bg1"/>
                </a:solidFill>
              </a:rPr>
              <a:t>Normaal met soms een plusje </a:t>
            </a:r>
            <a:endParaRPr lang="nl-NL" sz="4400" dirty="0"/>
          </a:p>
          <a:p>
            <a:endParaRPr lang="nl-NL" dirty="0"/>
          </a:p>
        </p:txBody>
      </p:sp>
      <p:pic>
        <p:nvPicPr>
          <p:cNvPr id="4" name="Afbeelding 3">
            <a:extLst>
              <a:ext uri="{FF2B5EF4-FFF2-40B4-BE49-F238E27FC236}">
                <a16:creationId xmlns:a16="http://schemas.microsoft.com/office/drawing/2014/main" id="{477EFDBB-34CA-442C-9634-469631C3F29A}"/>
              </a:ext>
            </a:extLst>
          </p:cNvPr>
          <p:cNvPicPr>
            <a:picLocks noChangeAspect="1"/>
          </p:cNvPicPr>
          <p:nvPr/>
        </p:nvPicPr>
        <p:blipFill>
          <a:blip r:embed="rId2"/>
          <a:stretch>
            <a:fillRect/>
          </a:stretch>
        </p:blipFill>
        <p:spPr>
          <a:xfrm>
            <a:off x="6051227" y="452181"/>
            <a:ext cx="2571750" cy="2552700"/>
          </a:xfrm>
          <a:prstGeom prst="rect">
            <a:avLst/>
          </a:prstGeom>
        </p:spPr>
      </p:pic>
    </p:spTree>
    <p:extLst>
      <p:ext uri="{BB962C8B-B14F-4D97-AF65-F5344CB8AC3E}">
        <p14:creationId xmlns:p14="http://schemas.microsoft.com/office/powerpoint/2010/main" val="1338098169"/>
      </p:ext>
    </p:extLst>
  </p:cSld>
  <p:clrMapOvr>
    <a:masterClrMapping/>
  </p:clrMapOvr>
</p:sld>
</file>

<file path=ppt/theme/theme1.xml><?xml version="1.0" encoding="utf-8"?>
<a:theme xmlns:a="http://schemas.openxmlformats.org/drawingml/2006/main" name="Presentatiesjabloon Jens">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angepast 3">
      <a:majorFont>
        <a:latin typeface="Gill Sans MT"/>
        <a:ea typeface=""/>
        <a:cs typeface=""/>
      </a:majorFont>
      <a:minorFont>
        <a:latin typeface="Gill Sans MT"/>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Jens.potx" id="{F9B599FD-14F9-410B-9AC5-DFB16ADC245B}" vid="{3A03A263-9D82-4E41-B924-4EAE5F4EC57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41C2CB46BE1F4B893F2F37FDA42B2E" ma:contentTypeVersion="11" ma:contentTypeDescription="Een nieuw document maken." ma:contentTypeScope="" ma:versionID="deb24958a7a7bdc93c91daabf93d9360">
  <xsd:schema xmlns:xsd="http://www.w3.org/2001/XMLSchema" xmlns:xs="http://www.w3.org/2001/XMLSchema" xmlns:p="http://schemas.microsoft.com/office/2006/metadata/properties" xmlns:ns2="05232d5a-f801-4525-832a-967693c62afc" xmlns:ns3="56e4aef7-2be6-4a69-b9cf-75a5c991a058" targetNamespace="http://schemas.microsoft.com/office/2006/metadata/properties" ma:root="true" ma:fieldsID="cf0ca9c31e736bf303b9ac4e70b17ed0" ns2:_="" ns3:_="">
    <xsd:import namespace="05232d5a-f801-4525-832a-967693c62afc"/>
    <xsd:import namespace="56e4aef7-2be6-4a69-b9cf-75a5c991a0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232d5a-f801-4525-832a-967693c62a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e4aef7-2be6-4a69-b9cf-75a5c991a05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E4D3C7-4A92-47A3-99D6-080676DE9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232d5a-f801-4525-832a-967693c62afc"/>
    <ds:schemaRef ds:uri="56e4aef7-2be6-4a69-b9cf-75a5c991a0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9C490B-9461-4B26-ACB9-DDDD9FDD92E5}">
  <ds:schemaRefs>
    <ds:schemaRef ds:uri="http://schemas.microsoft.com/sharepoint/v3/contenttype/forms"/>
  </ds:schemaRefs>
</ds:datastoreItem>
</file>

<file path=customXml/itemProps3.xml><?xml version="1.0" encoding="utf-8"?>
<ds:datastoreItem xmlns:ds="http://schemas.openxmlformats.org/officeDocument/2006/customXml" ds:itemID="{0509DF86-B07C-43A5-9D40-043AF62804C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2157fbb-743f-45e1-8722-851b98ee6daf"/>
    <ds:schemaRef ds:uri="8cb1c6c2-ada4-478c-81a7-28e4b0120e4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543</Words>
  <Application>Microsoft Office PowerPoint</Application>
  <PresentationFormat>Diavoorstelling (16:9)</PresentationFormat>
  <Paragraphs>94</Paragraphs>
  <Slides>16</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Cavolini</vt:lpstr>
      <vt:lpstr>Gill Sans MT</vt:lpstr>
      <vt:lpstr>Wingdings 2</vt:lpstr>
      <vt:lpstr>Presentatiesjabloon Jens</vt:lpstr>
      <vt:lpstr>PowerPoint-presentatie</vt:lpstr>
      <vt:lpstr>WELKOM  Voorliggend veld;  Dichtbij in de buurt! November 2020 </vt:lpstr>
      <vt:lpstr>PowerPoint-presentatie</vt:lpstr>
      <vt:lpstr>PowerPoint-presentatie</vt:lpstr>
      <vt:lpstr>Het normale leven </vt:lpstr>
      <vt:lpstr>Het begin van het JENS landschap</vt:lpstr>
      <vt:lpstr>!</vt:lpstr>
      <vt:lpstr>Het haakje</vt:lpstr>
      <vt:lpstr>Jens in de buurt</vt:lpstr>
      <vt:lpstr>Wat verstaan wij onder het VV</vt:lpstr>
      <vt:lpstr>PowerPoint-presentatie</vt:lpstr>
      <vt:lpstr>Oude situatie: begeleiding groep</vt:lpstr>
      <vt:lpstr>Nieuwe situatie:  Back 2  the Rootz</vt:lpstr>
      <vt:lpstr>Casus </vt:lpstr>
      <vt:lpstr>Uitdagingen  trendbreuk  anders kijken anders doen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2020-11-05T12:00:27Z</dcterms:created>
  <dcterms:modified xsi:type="dcterms:W3CDTF">2020-11-05T15:24:50Z</dcterms:modified>
</cp:coreProperties>
</file>